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70" r:id="rId2"/>
  </p:sldMasterIdLst>
  <p:notesMasterIdLst>
    <p:notesMasterId r:id="rId31"/>
  </p:notesMasterIdLst>
  <p:handoutMasterIdLst>
    <p:handoutMasterId r:id="rId32"/>
  </p:handoutMasterIdLst>
  <p:sldIdLst>
    <p:sldId id="256" r:id="rId3"/>
    <p:sldId id="309" r:id="rId4"/>
    <p:sldId id="316" r:id="rId5"/>
    <p:sldId id="318" r:id="rId6"/>
    <p:sldId id="301" r:id="rId7"/>
    <p:sldId id="300" r:id="rId8"/>
    <p:sldId id="324" r:id="rId9"/>
    <p:sldId id="346" r:id="rId10"/>
    <p:sldId id="321" r:id="rId11"/>
    <p:sldId id="322" r:id="rId12"/>
    <p:sldId id="323" r:id="rId13"/>
    <p:sldId id="347" r:id="rId14"/>
    <p:sldId id="317" r:id="rId15"/>
    <p:sldId id="305" r:id="rId16"/>
    <p:sldId id="302" r:id="rId17"/>
    <p:sldId id="304" r:id="rId18"/>
    <p:sldId id="307" r:id="rId19"/>
    <p:sldId id="308" r:id="rId20"/>
    <p:sldId id="311" r:id="rId21"/>
    <p:sldId id="312" r:id="rId22"/>
    <p:sldId id="315" r:id="rId23"/>
    <p:sldId id="313" r:id="rId24"/>
    <p:sldId id="348" r:id="rId25"/>
    <p:sldId id="314" r:id="rId26"/>
    <p:sldId id="350" r:id="rId27"/>
    <p:sldId id="345" r:id="rId28"/>
    <p:sldId id="349" r:id="rId29"/>
    <p:sldId id="31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50F272-6F83-4BEB-BBCB-5074320629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69ED9-DF42-4546-8135-70766E8A71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D172D-AD8C-476E-A58C-892107ABD93D}" type="datetimeFigureOut">
              <a:rPr lang="en-HK" smtClean="0"/>
              <a:t>26/10/2021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24F33-2A7C-47DD-AB10-83702F96D0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675F9-A942-4E80-B3E0-30E6AA422D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89BB6-8D08-440D-BD90-4F76C6F089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312652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FC89E-A67D-4765-969F-7A3EFEF1D4A1}" type="datetimeFigureOut">
              <a:rPr lang="en-HK" smtClean="0"/>
              <a:t>26/10/2021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486C3-3216-4870-9129-8BDFC95730F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92333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CE484E7-D0D4-4826-922A-DCB36B585575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2F13-5DEF-4F60-ABD8-FF023C243920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E9BD-9401-403B-8E57-5B326CAAD19D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1A4D-340E-405B-A764-7CF17476856C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ED7A-25B9-455B-85C9-8B9E800FA348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CBFD-3979-4BAD-8DB6-287AA53504C7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65D9-A230-4B7E-9FF8-DE055EFBABAC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D13-A8B3-4CA7-8FD1-AB231EE0E693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64E65-B858-4855-B665-9F4BEBF7901A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7461-323E-4038-B927-0A3EADE35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5A016-631A-40DB-8209-619E03701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266BD-60EC-4DF6-8B6E-177A2EAE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BB6F-75DD-4417-AFE3-0B6D15FBB1A3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2F5F-1FE8-4472-AE2D-67173F11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6E54-F3AF-4DF4-B28F-EED0FAA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1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BE50-2131-4734-AEC3-EC128F742D28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511-7BFF-44F7-95B9-05BCD237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4098-CFAF-4DC4-8215-0903E3FE0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9660D-6E06-4C82-A2AA-BE3E782D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E915-844D-425F-B0EF-69B71332DCA3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3B744-0745-4BEA-8F66-D1E1E0D8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AD14F-8091-46C4-BF88-8AD34085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44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D90F-346E-45E3-A92C-79DCE8A8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DFEB9-059C-4209-8320-BE216E5B2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E11AE-5847-4B14-A457-09EA0E85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587F3-3122-440F-8147-1CF0818CA4F1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78AC9-BB77-477D-B15E-F9DB2175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79F86-E528-4F6A-82AD-E1A5D823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9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C504-CB1F-4095-9455-7F888418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0D34-3716-46D9-911E-75D4F698E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08EE5-D15D-4279-A312-6A536B070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6BC1C-4F6D-40DA-9E48-9958B09E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47874-3218-4496-8CB5-0321E0EA5558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D8627-2578-471B-8055-B1D9F1C3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102EE-E90A-43F3-9747-4CF636BA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46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D28C-AD60-428D-BC05-80339B1F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4F68E-6310-4A1F-B37E-0A3679000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41742-0A3B-4F05-82F1-35BCE910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9353F-6D7F-4700-85F8-89AB5C688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ACA63-4744-4C4A-AA19-68276CD03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3F14E9-FB95-494C-A711-F7EF3D7E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FB59-8B93-487A-A416-AA54973CC3F8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0ADF75-1D84-45A1-B8F2-279C1C4B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B4284-A4E4-46DE-B8DE-9130D1DB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59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70C4-4F1D-4D5A-8C9C-09E206F4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07DC7-6475-4074-9512-55CF0A4A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7BF3F-DCA5-4C04-8CB7-7AD23C56314F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132EC-6670-41B5-BF08-374B696A8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8A143-4A8F-4244-811A-F918B2E2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71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D566FF-3030-4F92-94AA-516F7C74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B2C1-99AB-4BB8-823B-631CDBD25D35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DEB49-41CD-4070-A1B6-6A0BB729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FB13F-E72F-4E46-977D-24F7D066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31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F160-BA55-4239-8AC9-BC41D1DC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BB2C-6C49-4117-A138-33B541ED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1A53C-878D-4D05-A9B9-D587053FC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99490-CA91-42E6-8726-D50C9447F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1073-765D-4C11-A4A0-FC0297AF63C5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E9132-32F1-4077-B288-C4D79742E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B0F35-E55E-41D3-ACF1-22CE77E7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70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81B7-D5BB-463D-AE79-CB8EB2B9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3AD598-2B03-4AC6-AE24-6F8108F819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F3A61-F191-4A89-8AFA-74E2A6932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0C888-FF39-4B7D-B93A-620AE0A3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20014-0BEE-4692-ACAF-767C60C32E34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99E67-FAB5-4B02-ABA8-B02C75E0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481B4-6632-40E6-B776-19E4C86C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80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5393-5DD1-43EB-9B2E-DD7E97D4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E629F-0ACA-4AA0-BF2B-2B8F32887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1C100-7BC1-4849-B698-0413B579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DEA-4948-4666-9E38-CD20119BBCEF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2056-FAAE-4F50-A9CA-7A05C7A3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46526-4B0E-45F7-880F-F2074E4B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5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F36A1-4C6B-485B-9FEA-41F1A7ACC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54C49-3876-4E3B-997E-36BB26741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B5981-BE5B-40D4-A3A5-DCAFC2D2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36C2A-D98E-4D76-9C37-18ED24416B7B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0F42D-7A5C-4F5E-BCEA-4BECBD00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9AD73-21E2-4DDF-A46E-C6098EEC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1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988A-12C1-4C15-8909-4FE07B2A2BE2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C008-5913-40F5-84B0-9E13999259A0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9E6B-ABFA-4C3E-8010-12C737CB07FA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89DBB-6945-4158-A67E-B2775E06A818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85D-5740-4C0F-90CD-0E31A64E05CB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C8A4-58FC-4A4D-AD5B-FC820E87CC36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C56FE-66EC-4828-8277-4A066B5B45FA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489E6-60B9-40AF-A99C-9E0438292848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86804-C2B2-4147-B76F-F22F8AA5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84A48-3A4C-4516-B246-BA3C47273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BC136-154B-4945-9E01-A2641A646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EAE1C-6655-4CDF-8F16-23AEAE962919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96D79-6B49-4566-8671-D24884CE5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9AADB-5FDD-443C-81CA-BB40B2DB1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8.png"/><Relationship Id="rId5" Type="http://schemas.openxmlformats.org/officeDocument/2006/relationships/image" Target="../media/image36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8FE1-C1E2-42D8-8BCB-955B28E40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Control and Automation</a:t>
            </a:r>
            <a:br>
              <a:rPr lang="en-US" cap="none" dirty="0"/>
            </a:br>
            <a:r>
              <a:rPr lang="en-US" cap="none" dirty="0"/>
              <a:t>IC2122</a:t>
            </a:r>
            <a:br>
              <a:rPr lang="en-US" cap="none" dirty="0"/>
            </a:br>
            <a:r>
              <a:rPr lang="en-US" cap="none" dirty="0"/>
              <a:t>Robotics Lab with VREP</a:t>
            </a:r>
            <a:endParaRPr lang="en-HK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7C858-A86D-4F73-833D-B8302BCEBD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HK" cap="none"/>
              <a:t>Instructor</a:t>
            </a:r>
            <a:r>
              <a:rPr lang="en-HK" cap="none"/>
              <a:t>: </a:t>
            </a:r>
            <a:r>
              <a:rPr lang="en-HK" cap="none"/>
              <a:t>Louis </a:t>
            </a:r>
            <a:r>
              <a:rPr lang="en-HK" cap="none" smtClean="0"/>
              <a:t>Wong</a:t>
            </a:r>
            <a:endParaRPr lang="en-HK" cap="none" dirty="0"/>
          </a:p>
          <a:p>
            <a:r>
              <a:rPr lang="en-US" cap="none" dirty="0"/>
              <a:t>Industrial Centre</a:t>
            </a:r>
          </a:p>
          <a:p>
            <a:r>
              <a:rPr lang="en-US" cap="none" dirty="0"/>
              <a:t>The Hong Kong Polytechnic University</a:t>
            </a:r>
          </a:p>
          <a:p>
            <a:endParaRPr lang="en-HK" cap="none" dirty="0"/>
          </a:p>
        </p:txBody>
      </p:sp>
      <p:pic>
        <p:nvPicPr>
          <p:cNvPr id="4" name="Picture 8" descr="industrial centre">
            <a:extLst>
              <a:ext uri="{FF2B5EF4-FFF2-40B4-BE49-F238E27FC236}">
                <a16:creationId xmlns:a16="http://schemas.microsoft.com/office/drawing/2014/main" id="{A4060414-3532-49CA-979E-35ED508FB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358" y="290993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olytechnic university icon的圖片搜尋結果">
            <a:extLst>
              <a:ext uri="{FF2B5EF4-FFF2-40B4-BE49-F238E27FC236}">
                <a16:creationId xmlns:a16="http://schemas.microsoft.com/office/drawing/2014/main" id="{BFECEB8A-5424-44CD-8D23-384050E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kpolyu logo的圖片搜尋結果">
            <a:extLst>
              <a:ext uri="{FF2B5EF4-FFF2-40B4-BE49-F238E27FC236}">
                <a16:creationId xmlns:a16="http://schemas.microsoft.com/office/drawing/2014/main" id="{51270256-2CDE-4A9E-943F-94A045E64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505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968A4B-ECE5-4967-9295-30EFC61C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79" y="2009556"/>
            <a:ext cx="8064594" cy="43557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F5379F-4E9C-45B2-BC8F-92119225C545}"/>
              </a:ext>
            </a:extLst>
          </p:cNvPr>
          <p:cNvSpPr/>
          <p:nvPr/>
        </p:nvSpPr>
        <p:spPr>
          <a:xfrm>
            <a:off x="2023879" y="2234317"/>
            <a:ext cx="8064594" cy="1510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9012C5-553C-4893-8222-5E49B89C4032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1630017" y="2038471"/>
            <a:ext cx="393862" cy="2713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9865AD5-456F-4BE7-ACCE-A39B7B831595}"/>
              </a:ext>
            </a:extLst>
          </p:cNvPr>
          <p:cNvSpPr/>
          <p:nvPr/>
        </p:nvSpPr>
        <p:spPr>
          <a:xfrm>
            <a:off x="1145285" y="1757374"/>
            <a:ext cx="969464" cy="244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CD5D64-373B-4D7C-A7BF-7A3DD1B2F99D}"/>
              </a:ext>
            </a:extLst>
          </p:cNvPr>
          <p:cNvSpPr/>
          <p:nvPr/>
        </p:nvSpPr>
        <p:spPr>
          <a:xfrm>
            <a:off x="2023879" y="6266979"/>
            <a:ext cx="8064594" cy="12721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26BD9B-8378-4F7E-8EE4-18CB06FC71C8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630017" y="6071134"/>
            <a:ext cx="393862" cy="25945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A77D909-B0D1-44C4-BBE6-2CA77E8F466E}"/>
              </a:ext>
            </a:extLst>
          </p:cNvPr>
          <p:cNvSpPr/>
          <p:nvPr/>
        </p:nvSpPr>
        <p:spPr>
          <a:xfrm>
            <a:off x="884516" y="5790036"/>
            <a:ext cx="1230233" cy="2444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Status 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0916AA-F177-431D-B5C3-1E175E63CE71}"/>
              </a:ext>
            </a:extLst>
          </p:cNvPr>
          <p:cNvSpPr/>
          <p:nvPr/>
        </p:nvSpPr>
        <p:spPr>
          <a:xfrm>
            <a:off x="2023879" y="2420082"/>
            <a:ext cx="3995258" cy="381220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9653584-667A-464F-9A69-E2C70F31AACC}"/>
              </a:ext>
            </a:extLst>
          </p:cNvPr>
          <p:cNvCxnSpPr>
            <a:cxnSpLocks/>
            <a:stCxn id="34" idx="1"/>
            <a:endCxn id="39" idx="2"/>
          </p:cNvCxnSpPr>
          <p:nvPr/>
        </p:nvCxnSpPr>
        <p:spPr>
          <a:xfrm flipH="1" flipV="1">
            <a:off x="1014901" y="3009966"/>
            <a:ext cx="1008978" cy="1316219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808F065-9320-48A9-B162-DF6A0309CD4D}"/>
              </a:ext>
            </a:extLst>
          </p:cNvPr>
          <p:cNvSpPr/>
          <p:nvPr/>
        </p:nvSpPr>
        <p:spPr>
          <a:xfrm>
            <a:off x="399784" y="2765539"/>
            <a:ext cx="1230233" cy="24442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Editor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409B15-7FAD-43EE-BB55-A4CC427F7C47}"/>
              </a:ext>
            </a:extLst>
          </p:cNvPr>
          <p:cNvSpPr/>
          <p:nvPr/>
        </p:nvSpPr>
        <p:spPr>
          <a:xfrm>
            <a:off x="6093215" y="4206239"/>
            <a:ext cx="3995258" cy="2033803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AE5984-4A10-46AD-A94E-9A0C9C96316C}"/>
              </a:ext>
            </a:extLst>
          </p:cNvPr>
          <p:cNvCxnSpPr>
            <a:cxnSpLocks/>
            <a:stCxn id="43" idx="3"/>
            <a:endCxn id="45" idx="2"/>
          </p:cNvCxnSpPr>
          <p:nvPr/>
        </p:nvCxnSpPr>
        <p:spPr>
          <a:xfrm flipV="1">
            <a:off x="10088473" y="4378936"/>
            <a:ext cx="1139363" cy="84420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75CE326-5639-4098-A6CD-CEBCE3ADA810}"/>
              </a:ext>
            </a:extLst>
          </p:cNvPr>
          <p:cNvSpPr/>
          <p:nvPr/>
        </p:nvSpPr>
        <p:spPr>
          <a:xfrm>
            <a:off x="10355381" y="4124066"/>
            <a:ext cx="1744910" cy="2548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IPython</a:t>
            </a:r>
            <a:r>
              <a:rPr lang="en-US" dirty="0">
                <a:solidFill>
                  <a:schemeClr val="tx1"/>
                </a:solidFill>
              </a:rPr>
              <a:t> Console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B0FE95-62B8-4D81-8FCE-24CE4049E5DE}"/>
              </a:ext>
            </a:extLst>
          </p:cNvPr>
          <p:cNvSpPr/>
          <p:nvPr/>
        </p:nvSpPr>
        <p:spPr>
          <a:xfrm>
            <a:off x="6093215" y="2471667"/>
            <a:ext cx="3995258" cy="168960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1D50B2-6C5A-42C7-A5D5-733D5F9A7953}"/>
              </a:ext>
            </a:extLst>
          </p:cNvPr>
          <p:cNvCxnSpPr>
            <a:cxnSpLocks/>
            <a:stCxn id="46" idx="3"/>
            <a:endCxn id="48" idx="2"/>
          </p:cNvCxnSpPr>
          <p:nvPr/>
        </p:nvCxnSpPr>
        <p:spPr>
          <a:xfrm flipV="1">
            <a:off x="10088473" y="2300169"/>
            <a:ext cx="637943" cy="101630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121EA11-0836-47FF-BE23-D26474E68CEE}"/>
              </a:ext>
            </a:extLst>
          </p:cNvPr>
          <p:cNvSpPr/>
          <p:nvPr/>
        </p:nvSpPr>
        <p:spPr>
          <a:xfrm>
            <a:off x="10355381" y="2045299"/>
            <a:ext cx="742070" cy="2548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Help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36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A1570-DFDF-4644-97B5-B1068FAD7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71" t="33687" r="26294" b="-6658"/>
          <a:stretch/>
        </p:blipFill>
        <p:spPr>
          <a:xfrm>
            <a:off x="1296013" y="5156977"/>
            <a:ext cx="1722817" cy="63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ADF799-B231-48AD-8433-E77AB1C6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730" y="1816373"/>
            <a:ext cx="6621538" cy="37337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1EF76-4A2D-451C-A325-FE16C924B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53" y="2726508"/>
            <a:ext cx="2981570" cy="140498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276EFC-0561-4D90-8C7F-329F5486E3C8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Python file at editor</a:t>
            </a:r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en-US" sz="2400" dirty="0"/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Run </a:t>
            </a:r>
            <a:r>
              <a:rPr lang="en-US" altLang="en-US" sz="2400" dirty="0"/>
              <a:t>the program at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824C42-1C3D-4C96-8C26-E60D6AF0EE81}"/>
              </a:ext>
            </a:extLst>
          </p:cNvPr>
          <p:cNvSpPr/>
          <p:nvPr/>
        </p:nvSpPr>
        <p:spPr>
          <a:xfrm>
            <a:off x="735153" y="2981206"/>
            <a:ext cx="338273" cy="302684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31953C-D24D-4ECE-826B-B5AA22035D7D}"/>
              </a:ext>
            </a:extLst>
          </p:cNvPr>
          <p:cNvSpPr/>
          <p:nvPr/>
        </p:nvSpPr>
        <p:spPr>
          <a:xfrm>
            <a:off x="735153" y="3513000"/>
            <a:ext cx="2429466" cy="30268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485A5FA0-BCC1-4EF9-BB7B-20C284A2F0CB}"/>
              </a:ext>
            </a:extLst>
          </p:cNvPr>
          <p:cNvSpPr/>
          <p:nvPr/>
        </p:nvSpPr>
        <p:spPr>
          <a:xfrm>
            <a:off x="1433796" y="249882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0C3E61AE-CF21-48E8-BDE8-7F60AFB129BB}"/>
              </a:ext>
            </a:extLst>
          </p:cNvPr>
          <p:cNvSpPr/>
          <p:nvPr/>
        </p:nvSpPr>
        <p:spPr>
          <a:xfrm>
            <a:off x="2677692" y="2589963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70091"/>
              <a:gd name="adj6" fmla="val -244198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6E0937-F2EB-48F5-8284-23BA731AF4CC}"/>
              </a:ext>
            </a:extLst>
          </p:cNvPr>
          <p:cNvSpPr/>
          <p:nvPr/>
        </p:nvSpPr>
        <p:spPr>
          <a:xfrm>
            <a:off x="1953309" y="5356393"/>
            <a:ext cx="408227" cy="362001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FEF8E3C3-0B4C-4509-9759-263C5258D5BE}"/>
              </a:ext>
            </a:extLst>
          </p:cNvPr>
          <p:cNvSpPr/>
          <p:nvPr/>
        </p:nvSpPr>
        <p:spPr>
          <a:xfrm>
            <a:off x="3164619" y="4972152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1637"/>
              <a:gd name="adj6" fmla="val -241729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DB90F5-C1BA-4D47-B825-D7A26660D8DB}"/>
              </a:ext>
            </a:extLst>
          </p:cNvPr>
          <p:cNvSpPr/>
          <p:nvPr/>
        </p:nvSpPr>
        <p:spPr>
          <a:xfrm>
            <a:off x="4846216" y="1033167"/>
            <a:ext cx="6046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2800" dirty="0"/>
              <a:t>D:\01-Home\IoT\IC2122-Robotics\Task1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D34CEB-80B9-4BE7-A404-67326EFE3EEF}"/>
              </a:ext>
            </a:extLst>
          </p:cNvPr>
          <p:cNvSpPr/>
          <p:nvPr/>
        </p:nvSpPr>
        <p:spPr>
          <a:xfrm>
            <a:off x="5258429" y="2057703"/>
            <a:ext cx="4118836" cy="167605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956BCC-0294-43E7-80A2-B15563081794}"/>
              </a:ext>
            </a:extLst>
          </p:cNvPr>
          <p:cNvSpPr/>
          <p:nvPr/>
        </p:nvSpPr>
        <p:spPr>
          <a:xfrm>
            <a:off x="5699110" y="3719440"/>
            <a:ext cx="4118836" cy="167605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Callout: Bent Line 40">
            <a:extLst>
              <a:ext uri="{FF2B5EF4-FFF2-40B4-BE49-F238E27FC236}">
                <a16:creationId xmlns:a16="http://schemas.microsoft.com/office/drawing/2014/main" id="{FA7626EF-B87C-4054-822E-5DAA5615A44F}"/>
              </a:ext>
            </a:extLst>
          </p:cNvPr>
          <p:cNvSpPr/>
          <p:nvPr/>
        </p:nvSpPr>
        <p:spPr>
          <a:xfrm>
            <a:off x="7869543" y="1534251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3478"/>
              <a:gd name="adj6" fmla="val -19448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2" name="Callout: Bent Line 41">
            <a:extLst>
              <a:ext uri="{FF2B5EF4-FFF2-40B4-BE49-F238E27FC236}">
                <a16:creationId xmlns:a16="http://schemas.microsoft.com/office/drawing/2014/main" id="{BD91F1B8-5EAE-4862-BC56-B00D355846BA}"/>
              </a:ext>
            </a:extLst>
          </p:cNvPr>
          <p:cNvSpPr/>
          <p:nvPr/>
        </p:nvSpPr>
        <p:spPr>
          <a:xfrm>
            <a:off x="7258023" y="3259778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4280CE-0068-454D-888A-D61675AFDD77}"/>
              </a:ext>
            </a:extLst>
          </p:cNvPr>
          <p:cNvSpPr/>
          <p:nvPr/>
        </p:nvSpPr>
        <p:spPr>
          <a:xfrm>
            <a:off x="9655564" y="5269473"/>
            <a:ext cx="664640" cy="167605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id="{0AB155A2-CE5B-4946-B8B4-09332D060C38}"/>
              </a:ext>
            </a:extLst>
          </p:cNvPr>
          <p:cNvSpPr/>
          <p:nvPr/>
        </p:nvSpPr>
        <p:spPr>
          <a:xfrm>
            <a:off x="10501715" y="478595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06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Control panel window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276EFC-0561-4D90-8C7F-329F5486E3C8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C</a:t>
            </a:r>
            <a:r>
              <a:rPr lang="en-US" altLang="en-US" sz="2400" dirty="0">
                <a:solidFill>
                  <a:schemeClr val="tx1"/>
                </a:solidFill>
              </a:rPr>
              <a:t>ontrol panel window will </a:t>
            </a:r>
            <a:r>
              <a:rPr lang="en-US" altLang="en-US" sz="2400" dirty="0"/>
              <a:t>be appeared after running the program</a:t>
            </a:r>
          </a:p>
          <a:p>
            <a:pPr>
              <a:lnSpc>
                <a:spcPct val="200000"/>
              </a:lnSpc>
            </a:pPr>
            <a:r>
              <a:rPr lang="en-US" altLang="en-US" sz="2400" dirty="0"/>
              <a:t>After switching to the V-REP, the control panel window will be hidden</a:t>
            </a: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Click</a:t>
            </a:r>
            <a:r>
              <a:rPr lang="en-US" altLang="en-US" sz="2400" dirty="0"/>
              <a:t> the Control panel window icon to open it.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5C8D95-61A6-4735-8511-674A63FF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968" y="3860266"/>
            <a:ext cx="7802064" cy="1343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66A453-B3E4-4C94-AC83-E7C3DF02F9B8}"/>
              </a:ext>
            </a:extLst>
          </p:cNvPr>
          <p:cNvSpPr/>
          <p:nvPr/>
        </p:nvSpPr>
        <p:spPr>
          <a:xfrm>
            <a:off x="6843622" y="4814752"/>
            <a:ext cx="477079" cy="389614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ED1477-A97C-4D2D-9BAE-707A0AD98F92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>
          <a:xfrm>
            <a:off x="7082162" y="5204366"/>
            <a:ext cx="437957" cy="590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1DB260B-5C02-4BBA-8AAC-BC4E0374F356}"/>
              </a:ext>
            </a:extLst>
          </p:cNvPr>
          <p:cNvSpPr/>
          <p:nvPr/>
        </p:nvSpPr>
        <p:spPr>
          <a:xfrm>
            <a:off x="6777145" y="5794899"/>
            <a:ext cx="1485948" cy="487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this icon</a:t>
            </a:r>
            <a:endParaRPr lang="en-H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227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859570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HK" sz="2400" dirty="0"/>
              <a:t>V-REP interface </a:t>
            </a:r>
            <a:r>
              <a:rPr lang="en-US" altLang="en-US" sz="2400" dirty="0"/>
              <a:t>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9F30F4-75D0-449F-A8BE-7A8F37BE7E04}"/>
              </a:ext>
            </a:extLst>
          </p:cNvPr>
          <p:cNvSpPr/>
          <p:nvPr/>
        </p:nvSpPr>
        <p:spPr>
          <a:xfrm>
            <a:off x="3799115" y="3501641"/>
            <a:ext cx="793102" cy="133740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E58F2-0685-4150-9C20-134096DCE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41" y="1197424"/>
            <a:ext cx="8774884" cy="47393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0B98DE-4667-4649-B6CE-ABD31952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302776-3F42-4E4B-B6D6-C81A32856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82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CB716C4-4FF8-4529-B255-0B46CD07D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10590690" y="6415492"/>
            <a:ext cx="1526219" cy="3676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- Keyboard Control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096CDDE-51BD-4177-AC0D-2FA5E74D61AA}"/>
              </a:ext>
            </a:extLst>
          </p:cNvPr>
          <p:cNvSpPr>
            <a:spLocks noGrp="1"/>
          </p:cNvSpPr>
          <p:nvPr/>
        </p:nvSpPr>
        <p:spPr bwMode="auto">
          <a:xfrm>
            <a:off x="417667" y="1197426"/>
            <a:ext cx="4061028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HK" altLang="en-US" b="1" dirty="0"/>
              <a:t>Joint Movement</a:t>
            </a:r>
            <a:r>
              <a:rPr lang="en-HK" altLang="en-US" dirty="0"/>
              <a:t> ( +/- 1 degree)</a:t>
            </a:r>
            <a:endParaRPr lang="en-US" altLang="en-US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69D70E1-AF95-4865-BBBC-40BB551F9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092519"/>
              </p:ext>
            </p:extLst>
          </p:nvPr>
        </p:nvGraphicFramePr>
        <p:xfrm>
          <a:off x="725339" y="1845530"/>
          <a:ext cx="338166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922">
                  <a:extLst>
                    <a:ext uri="{9D8B030D-6E8A-4147-A177-3AD203B41FA5}">
                      <a16:colId xmlns:a16="http://schemas.microsoft.com/office/drawing/2014/main" val="3822572511"/>
                    </a:ext>
                  </a:extLst>
                </a:gridCol>
                <a:gridCol w="1170741">
                  <a:extLst>
                    <a:ext uri="{9D8B030D-6E8A-4147-A177-3AD203B41FA5}">
                      <a16:colId xmlns:a16="http://schemas.microsoft.com/office/drawing/2014/main" val="2211834115"/>
                    </a:ext>
                  </a:extLst>
                </a:gridCol>
                <a:gridCol w="1164997">
                  <a:extLst>
                    <a:ext uri="{9D8B030D-6E8A-4147-A177-3AD203B41FA5}">
                      <a16:colId xmlns:a16="http://schemas.microsoft.com/office/drawing/2014/main" val="3845587976"/>
                    </a:ext>
                  </a:extLst>
                </a:gridCol>
              </a:tblGrid>
              <a:tr h="4780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dirty="0"/>
                        <a:t>Joint Name</a:t>
                      </a:r>
                    </a:p>
                    <a:p>
                      <a:endParaRPr lang="en-HK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Keyboard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870935"/>
                  </a:ext>
                </a:extLst>
              </a:tr>
              <a:tr h="281203">
                <a:tc>
                  <a:txBody>
                    <a:bodyPr/>
                    <a:lstStyle/>
                    <a:p>
                      <a:endParaRPr lang="en-HK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 dirty="0"/>
                        <a:t>-1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 dirty="0"/>
                        <a:t>+1 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296669"/>
                  </a:ext>
                </a:extLst>
              </a:tr>
              <a:tr h="281203">
                <a:tc>
                  <a:txBody>
                    <a:bodyPr/>
                    <a:lstStyle/>
                    <a:p>
                      <a:r>
                        <a:rPr lang="en-HK" sz="1400" dirty="0"/>
                        <a:t>Joint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(Q)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447068"/>
                  </a:ext>
                </a:extLst>
              </a:tr>
              <a:tr h="281203">
                <a:tc>
                  <a:txBody>
                    <a:bodyPr/>
                    <a:lstStyle/>
                    <a:p>
                      <a:r>
                        <a:rPr lang="en-HK" sz="1400" dirty="0"/>
                        <a:t>Joint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1138"/>
                  </a:ext>
                </a:extLst>
              </a:tr>
              <a:tr h="281203">
                <a:tc>
                  <a:txBody>
                    <a:bodyPr/>
                    <a:lstStyle/>
                    <a:p>
                      <a:r>
                        <a:rPr lang="en-HK" sz="1400" dirty="0"/>
                        <a:t>Joint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712647"/>
                  </a:ext>
                </a:extLst>
              </a:tr>
              <a:tr h="281203">
                <a:tc>
                  <a:txBody>
                    <a:bodyPr/>
                    <a:lstStyle/>
                    <a:p>
                      <a:r>
                        <a:rPr lang="en-HK" sz="1400" dirty="0"/>
                        <a:t>Joint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188"/>
                  </a:ext>
                </a:extLst>
              </a:tr>
              <a:tr h="281203">
                <a:tc>
                  <a:txBody>
                    <a:bodyPr/>
                    <a:lstStyle/>
                    <a:p>
                      <a:r>
                        <a:rPr lang="en-HK" sz="1400" dirty="0"/>
                        <a:t>Joint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97134"/>
                  </a:ext>
                </a:extLst>
              </a:tr>
              <a:tr h="281203">
                <a:tc>
                  <a:txBody>
                    <a:bodyPr/>
                    <a:lstStyle/>
                    <a:p>
                      <a:r>
                        <a:rPr lang="en-HK" sz="1400" dirty="0"/>
                        <a:t>Joint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1400" dirty="0"/>
                        <a:t>(C)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620087"/>
                  </a:ext>
                </a:extLst>
              </a:tr>
            </a:tbl>
          </a:graphicData>
        </a:graphic>
      </p:graphicFrame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AF1AABF-9F30-44A6-BA71-E4AB8D079DB8}"/>
              </a:ext>
            </a:extLst>
          </p:cNvPr>
          <p:cNvSpPr>
            <a:spLocks noGrp="1"/>
          </p:cNvSpPr>
          <p:nvPr/>
        </p:nvSpPr>
        <p:spPr bwMode="auto">
          <a:xfrm>
            <a:off x="4396274" y="1197426"/>
            <a:ext cx="3317033" cy="206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en-US" sz="2400" b="1" dirty="0"/>
              <a:t>Pose:</a:t>
            </a:r>
          </a:p>
          <a:p>
            <a:pPr lvl="1"/>
            <a:r>
              <a:rPr lang="en-HK" altLang="en-US" sz="2000" dirty="0">
                <a:solidFill>
                  <a:schemeClr val="tx1"/>
                </a:solidFill>
              </a:rPr>
              <a:t>(L): </a:t>
            </a:r>
            <a:r>
              <a:rPr lang="en-HK" altLang="en-US" sz="2000" dirty="0" smtClean="0">
                <a:solidFill>
                  <a:schemeClr val="tx1"/>
                </a:solidFill>
              </a:rPr>
              <a:t>Home Position</a:t>
            </a:r>
            <a:endParaRPr lang="en-HK" altLang="en-US" sz="2000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tx1"/>
                </a:solidFill>
              </a:rPr>
              <a:t>Return all of the joint angles as 0 degrees</a:t>
            </a:r>
          </a:p>
          <a:p>
            <a:endParaRPr lang="en-HK" altLang="en-US" sz="2400" b="1" dirty="0"/>
          </a:p>
          <a:p>
            <a:endParaRPr lang="en-HK" altLang="en-US" sz="2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894B0E-77A0-4706-BC10-ED3FFB9F0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45" y="3429000"/>
            <a:ext cx="6921963" cy="2697705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F42CEC6-2C5A-4AA8-B9E7-2A057220B69E}"/>
              </a:ext>
            </a:extLst>
          </p:cNvPr>
          <p:cNvSpPr>
            <a:spLocks noGrp="1"/>
          </p:cNvSpPr>
          <p:nvPr/>
        </p:nvSpPr>
        <p:spPr bwMode="auto">
          <a:xfrm>
            <a:off x="7544456" y="1197426"/>
            <a:ext cx="2699207" cy="24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en-US" sz="2400" b="1" dirty="0"/>
              <a:t>Gripper (RG2):</a:t>
            </a:r>
          </a:p>
          <a:p>
            <a:pPr lvl="1"/>
            <a:r>
              <a:rPr lang="en-HK" altLang="en-US" sz="2000" dirty="0">
                <a:solidFill>
                  <a:schemeClr val="tx1"/>
                </a:solidFill>
              </a:rPr>
              <a:t>(Y): Close RG2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HK" altLang="en-US" sz="2000" dirty="0">
                <a:solidFill>
                  <a:schemeClr val="tx1"/>
                </a:solidFill>
              </a:rPr>
              <a:t>Grip object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HK" altLang="en-US" sz="2000" dirty="0">
              <a:solidFill>
                <a:schemeClr val="tx1"/>
              </a:solidFill>
            </a:endParaRPr>
          </a:p>
          <a:p>
            <a:pPr lvl="1"/>
            <a:r>
              <a:rPr lang="en-HK" altLang="en-US" sz="2000" dirty="0">
                <a:solidFill>
                  <a:schemeClr val="tx1"/>
                </a:solidFill>
              </a:rPr>
              <a:t>(T): Open RG2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HK" altLang="en-US" sz="2000" dirty="0">
                <a:solidFill>
                  <a:schemeClr val="tx1"/>
                </a:solidFill>
              </a:rPr>
              <a:t>Release object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83B105-82FC-456A-A921-4FED6772E34E}"/>
              </a:ext>
            </a:extLst>
          </p:cNvPr>
          <p:cNvSpPr/>
          <p:nvPr/>
        </p:nvSpPr>
        <p:spPr>
          <a:xfrm>
            <a:off x="725339" y="2668556"/>
            <a:ext cx="3381660" cy="298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673ED8-7C1F-487F-9B17-6ED9ACE61378}"/>
              </a:ext>
            </a:extLst>
          </p:cNvPr>
          <p:cNvSpPr/>
          <p:nvPr/>
        </p:nvSpPr>
        <p:spPr>
          <a:xfrm>
            <a:off x="5307564" y="4264090"/>
            <a:ext cx="903511" cy="431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6EB1A8-6D2B-4D3F-9105-A5948B5BC866}"/>
              </a:ext>
            </a:extLst>
          </p:cNvPr>
          <p:cNvSpPr/>
          <p:nvPr/>
        </p:nvSpPr>
        <p:spPr>
          <a:xfrm>
            <a:off x="5400870" y="4714079"/>
            <a:ext cx="903511" cy="43132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C87D7D-E9E9-485E-AD6C-5EFE799214A8}"/>
              </a:ext>
            </a:extLst>
          </p:cNvPr>
          <p:cNvSpPr/>
          <p:nvPr/>
        </p:nvSpPr>
        <p:spPr>
          <a:xfrm>
            <a:off x="725339" y="2967135"/>
            <a:ext cx="3381660" cy="29857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35A3BE-2B2C-45A0-9489-28C634089051}"/>
              </a:ext>
            </a:extLst>
          </p:cNvPr>
          <p:cNvSpPr/>
          <p:nvPr/>
        </p:nvSpPr>
        <p:spPr>
          <a:xfrm>
            <a:off x="725339" y="3279710"/>
            <a:ext cx="3381660" cy="2985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7715D8-E648-4F6C-8A10-F22B5AAA75A4}"/>
              </a:ext>
            </a:extLst>
          </p:cNvPr>
          <p:cNvSpPr/>
          <p:nvPr/>
        </p:nvSpPr>
        <p:spPr>
          <a:xfrm>
            <a:off x="725472" y="3572607"/>
            <a:ext cx="3381660" cy="2985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765D767-C0A6-4879-B8E4-1EB3A3DAB06C}"/>
              </a:ext>
            </a:extLst>
          </p:cNvPr>
          <p:cNvSpPr/>
          <p:nvPr/>
        </p:nvSpPr>
        <p:spPr>
          <a:xfrm>
            <a:off x="725339" y="3879499"/>
            <a:ext cx="3381660" cy="2985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7F7526-1C8A-4546-8C3B-33EED2EF0165}"/>
              </a:ext>
            </a:extLst>
          </p:cNvPr>
          <p:cNvSpPr/>
          <p:nvPr/>
        </p:nvSpPr>
        <p:spPr>
          <a:xfrm>
            <a:off x="725339" y="4172396"/>
            <a:ext cx="3381660" cy="29857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A6A50A-BDE1-40B9-BC26-17CE52C523C5}"/>
              </a:ext>
            </a:extLst>
          </p:cNvPr>
          <p:cNvSpPr/>
          <p:nvPr/>
        </p:nvSpPr>
        <p:spPr>
          <a:xfrm>
            <a:off x="5634252" y="5172634"/>
            <a:ext cx="903511" cy="43132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0D0385-1F66-414E-A8AE-2AFE1E9BD4E2}"/>
              </a:ext>
            </a:extLst>
          </p:cNvPr>
          <p:cNvSpPr/>
          <p:nvPr/>
        </p:nvSpPr>
        <p:spPr>
          <a:xfrm>
            <a:off x="6231060" y="4264090"/>
            <a:ext cx="903511" cy="4313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4221E47-1FF9-45CC-AB83-DDA8C179EAB3}"/>
              </a:ext>
            </a:extLst>
          </p:cNvPr>
          <p:cNvSpPr/>
          <p:nvPr/>
        </p:nvSpPr>
        <p:spPr>
          <a:xfrm>
            <a:off x="6324366" y="4714079"/>
            <a:ext cx="903511" cy="43132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C41763-EADA-4ED8-A918-95EB9FB35163}"/>
              </a:ext>
            </a:extLst>
          </p:cNvPr>
          <p:cNvSpPr/>
          <p:nvPr/>
        </p:nvSpPr>
        <p:spPr>
          <a:xfrm>
            <a:off x="6557748" y="5172634"/>
            <a:ext cx="903511" cy="43132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DD9A5B-D267-46F2-A80D-ACCB86D5C591}"/>
              </a:ext>
            </a:extLst>
          </p:cNvPr>
          <p:cNvSpPr/>
          <p:nvPr/>
        </p:nvSpPr>
        <p:spPr>
          <a:xfrm>
            <a:off x="7921690" y="1574952"/>
            <a:ext cx="1979131" cy="422760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C45644B-4B07-42B3-9B92-2C301E2554D0}"/>
              </a:ext>
            </a:extLst>
          </p:cNvPr>
          <p:cNvSpPr/>
          <p:nvPr/>
        </p:nvSpPr>
        <p:spPr>
          <a:xfrm>
            <a:off x="7154556" y="4264090"/>
            <a:ext cx="903511" cy="431327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DE3559-8549-4505-8CFE-6A625CDC8644}"/>
              </a:ext>
            </a:extLst>
          </p:cNvPr>
          <p:cNvSpPr/>
          <p:nvPr/>
        </p:nvSpPr>
        <p:spPr>
          <a:xfrm>
            <a:off x="9098905" y="4714079"/>
            <a:ext cx="474303" cy="431327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 w="28575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3C5158B-0BD2-4EDB-B2B5-B5839E7708D7}"/>
              </a:ext>
            </a:extLst>
          </p:cNvPr>
          <p:cNvSpPr/>
          <p:nvPr/>
        </p:nvSpPr>
        <p:spPr>
          <a:xfrm>
            <a:off x="4840825" y="1574950"/>
            <a:ext cx="2293746" cy="422761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9C551F-DD61-4B80-A89D-6B6F852DA2C4}"/>
              </a:ext>
            </a:extLst>
          </p:cNvPr>
          <p:cNvSpPr/>
          <p:nvPr/>
        </p:nvSpPr>
        <p:spPr>
          <a:xfrm>
            <a:off x="7921689" y="2588695"/>
            <a:ext cx="1979131" cy="422760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421F76-2C86-4FD3-8E0A-BF178881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1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D39917-67B8-4C12-8D83-2FC2B6362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763" y="1088502"/>
            <a:ext cx="5053816" cy="5595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- Control Panel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B716C4-4FF8-4529-B255-0B46CD07D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10590690" y="6415492"/>
            <a:ext cx="1526219" cy="36760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0D8C01-A041-4651-8492-A5C089472148}"/>
              </a:ext>
            </a:extLst>
          </p:cNvPr>
          <p:cNvSpPr/>
          <p:nvPr/>
        </p:nvSpPr>
        <p:spPr>
          <a:xfrm>
            <a:off x="3924233" y="2001161"/>
            <a:ext cx="1645294" cy="2224208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128885-95BC-480C-BABC-C998F23F1EE3}"/>
              </a:ext>
            </a:extLst>
          </p:cNvPr>
          <p:cNvSpPr/>
          <p:nvPr/>
        </p:nvSpPr>
        <p:spPr>
          <a:xfrm>
            <a:off x="1465296" y="1296954"/>
            <a:ext cx="1368228" cy="41054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Joint Name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6E440AFF-985E-44C4-BF18-28321CE2BCC5}"/>
              </a:ext>
            </a:extLst>
          </p:cNvPr>
          <p:cNvCxnSpPr>
            <a:cxnSpLocks/>
            <a:stCxn id="7" idx="2"/>
            <a:endCxn id="5" idx="1"/>
          </p:cNvCxnSpPr>
          <p:nvPr/>
        </p:nvCxnSpPr>
        <p:spPr>
          <a:xfrm rot="16200000" flipH="1">
            <a:off x="2333939" y="1522971"/>
            <a:ext cx="1405764" cy="1774823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64EC775-B786-4371-8E85-5E45B8D91FCF}"/>
              </a:ext>
            </a:extLst>
          </p:cNvPr>
          <p:cNvSpPr/>
          <p:nvPr/>
        </p:nvSpPr>
        <p:spPr>
          <a:xfrm>
            <a:off x="7340128" y="2001161"/>
            <a:ext cx="1163216" cy="2224208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533911-B76E-41D3-8B09-0A6161DAC6F3}"/>
              </a:ext>
            </a:extLst>
          </p:cNvPr>
          <p:cNvSpPr/>
          <p:nvPr/>
        </p:nvSpPr>
        <p:spPr>
          <a:xfrm>
            <a:off x="9555472" y="1296954"/>
            <a:ext cx="1368228" cy="41054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Joint Angle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4C502E-6BDB-4475-92B7-91657DFDB4A5}"/>
              </a:ext>
            </a:extLst>
          </p:cNvPr>
          <p:cNvSpPr/>
          <p:nvPr/>
        </p:nvSpPr>
        <p:spPr>
          <a:xfrm>
            <a:off x="9573957" y="5561779"/>
            <a:ext cx="2165556" cy="36760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End-effector Position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770244-624A-4A58-AED9-E0FD7B36DC55}"/>
              </a:ext>
            </a:extLst>
          </p:cNvPr>
          <p:cNvSpPr/>
          <p:nvPr/>
        </p:nvSpPr>
        <p:spPr>
          <a:xfrm>
            <a:off x="9573957" y="5979890"/>
            <a:ext cx="2493684" cy="3675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End-effector Orientation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AFCD3D6-F66B-4DB7-BB8D-4221B93DC993}"/>
              </a:ext>
            </a:extLst>
          </p:cNvPr>
          <p:cNvCxnSpPr>
            <a:cxnSpLocks/>
            <a:stCxn id="28" idx="2"/>
            <a:endCxn id="21" idx="3"/>
          </p:cNvCxnSpPr>
          <p:nvPr/>
        </p:nvCxnSpPr>
        <p:spPr>
          <a:xfrm rot="5400000">
            <a:off x="8668583" y="1542262"/>
            <a:ext cx="1405764" cy="1736242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6BA3D5C-974B-48BD-AE76-2890DA1F87BA}"/>
              </a:ext>
            </a:extLst>
          </p:cNvPr>
          <p:cNvSpPr/>
          <p:nvPr/>
        </p:nvSpPr>
        <p:spPr>
          <a:xfrm>
            <a:off x="4047135" y="5115936"/>
            <a:ext cx="4402358" cy="113220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D5F9B2AD-A406-4C0A-AF1D-B1629707E161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>
            <a:off x="8467943" y="5671348"/>
            <a:ext cx="1106014" cy="74233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87260585-62E4-4512-8B0F-5E38491A07F4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8467943" y="6033588"/>
            <a:ext cx="1106015" cy="130092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458D85-75E6-480E-97ED-5325D2B04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DB53A55-43B0-47FC-BB30-DFDCBFAD3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35" y="2874705"/>
            <a:ext cx="2517740" cy="3416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36DE6-64B7-4B30-A0C6-5D8F36101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2141" y="3185614"/>
            <a:ext cx="18002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76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3B94C-C838-4F09-BF1D-D24907B55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32359"/>
          <a:stretch/>
        </p:blipFill>
        <p:spPr>
          <a:xfrm>
            <a:off x="6273662" y="1592781"/>
            <a:ext cx="5028834" cy="3773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- Control Panel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B716C4-4FF8-4529-B255-0B46CD07D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10590690" y="6415492"/>
            <a:ext cx="1526219" cy="36760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4EC775-B786-4371-8E85-5E45B8D91FCF}"/>
              </a:ext>
            </a:extLst>
          </p:cNvPr>
          <p:cNvSpPr/>
          <p:nvPr/>
        </p:nvSpPr>
        <p:spPr>
          <a:xfrm>
            <a:off x="8213830" y="2406688"/>
            <a:ext cx="395040" cy="234198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en-US" sz="2400" dirty="0"/>
              <a:t>Joint Angle</a:t>
            </a:r>
            <a:r>
              <a:rPr lang="en-US" altLang="en-US" sz="2400" dirty="0"/>
              <a:t> </a:t>
            </a:r>
            <a:r>
              <a:rPr lang="en-HK" altLang="zh-TW" sz="2400" dirty="0"/>
              <a:t>Movement:</a:t>
            </a:r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- 5 degrees </a:t>
            </a:r>
            <a:r>
              <a:rPr lang="en-US" altLang="en-US" sz="2000" dirty="0">
                <a:solidFill>
                  <a:schemeClr val="tx1"/>
                </a:solidFill>
              </a:rPr>
              <a:t>of Joint angle</a:t>
            </a:r>
          </a:p>
          <a:p>
            <a:pPr marL="868362" lvl="1" indent="-457200">
              <a:buFont typeface="+mj-lt"/>
              <a:buAutoNum type="arabicPeriod"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- 1 degrees </a:t>
            </a:r>
            <a:r>
              <a:rPr lang="en-US" altLang="en-US" sz="2000" dirty="0">
                <a:solidFill>
                  <a:schemeClr val="tx1"/>
                </a:solidFill>
              </a:rPr>
              <a:t>of Joint angle</a:t>
            </a:r>
          </a:p>
          <a:p>
            <a:pPr marL="868362" lvl="1" indent="-457200">
              <a:buFont typeface="+mj-lt"/>
              <a:buAutoNum type="arabicPeriod"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+ 1 degrees </a:t>
            </a:r>
            <a:r>
              <a:rPr lang="en-US" altLang="en-US" sz="2000" dirty="0">
                <a:solidFill>
                  <a:schemeClr val="tx1"/>
                </a:solidFill>
              </a:rPr>
              <a:t>of Joint angle</a:t>
            </a:r>
          </a:p>
          <a:p>
            <a:pPr marL="868362" lvl="1" indent="-457200">
              <a:buFont typeface="+mj-lt"/>
              <a:buAutoNum type="arabicPeriod"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+ 5 degrees </a:t>
            </a:r>
            <a:r>
              <a:rPr lang="en-US" altLang="en-US" sz="2000" dirty="0">
                <a:solidFill>
                  <a:schemeClr val="tx1"/>
                </a:solidFill>
              </a:rPr>
              <a:t>of Joint angle</a:t>
            </a:r>
            <a:endParaRPr lang="en-HK" altLang="zh-TW" sz="2000" dirty="0"/>
          </a:p>
          <a:p>
            <a:endParaRPr lang="en-HK" altLang="zh-TW" dirty="0"/>
          </a:p>
          <a:p>
            <a:r>
              <a:rPr lang="en-HK" altLang="zh-TW" sz="2400" dirty="0" smtClean="0"/>
              <a:t>Home Position:</a:t>
            </a:r>
            <a:endParaRPr lang="en-HK" altLang="zh-TW" sz="2400" dirty="0"/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Return all </a:t>
            </a:r>
            <a:r>
              <a:rPr lang="en-US" altLang="en-US" sz="2000" dirty="0">
                <a:solidFill>
                  <a:schemeClr val="tx1"/>
                </a:solidFill>
              </a:rPr>
              <a:t>of the joint angles as </a:t>
            </a:r>
            <a:r>
              <a:rPr lang="en-US" altLang="en-US" sz="2000" dirty="0">
                <a:solidFill>
                  <a:srgbClr val="0070C0"/>
                </a:solidFill>
              </a:rPr>
              <a:t>0 degrees</a:t>
            </a:r>
            <a:endParaRPr lang="en-HK" altLang="zh-TW" sz="2000" dirty="0">
              <a:solidFill>
                <a:srgbClr val="0070C0"/>
              </a:solidFill>
            </a:endParaRPr>
          </a:p>
          <a:p>
            <a:endParaRPr lang="en-HK" altLang="zh-TW" dirty="0"/>
          </a:p>
          <a:p>
            <a:endParaRPr lang="en-HK" altLang="zh-TW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5ADFA9-7C13-4858-8AF0-009E918B28B0}"/>
              </a:ext>
            </a:extLst>
          </p:cNvPr>
          <p:cNvSpPr/>
          <p:nvPr/>
        </p:nvSpPr>
        <p:spPr>
          <a:xfrm>
            <a:off x="1507583" y="1845530"/>
            <a:ext cx="2684626" cy="298959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2C557F-96EA-4719-BB14-51246EABA8C8}"/>
              </a:ext>
            </a:extLst>
          </p:cNvPr>
          <p:cNvSpPr/>
          <p:nvPr/>
        </p:nvSpPr>
        <p:spPr>
          <a:xfrm>
            <a:off x="8610222" y="2406688"/>
            <a:ext cx="395040" cy="2341984"/>
          </a:xfrm>
          <a:prstGeom prst="rect">
            <a:avLst/>
          </a:prstGeom>
          <a:solidFill>
            <a:schemeClr val="accent1">
              <a:alpha val="30000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A677D52-B73D-474B-95F4-DB5E8084BBAA}"/>
              </a:ext>
            </a:extLst>
          </p:cNvPr>
          <p:cNvSpPr/>
          <p:nvPr/>
        </p:nvSpPr>
        <p:spPr>
          <a:xfrm>
            <a:off x="1524479" y="2519285"/>
            <a:ext cx="2684626" cy="298959"/>
          </a:xfrm>
          <a:prstGeom prst="rect">
            <a:avLst/>
          </a:prstGeom>
          <a:solidFill>
            <a:schemeClr val="accent1"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878533-4C07-4194-8F9C-3C340ADD8106}"/>
              </a:ext>
            </a:extLst>
          </p:cNvPr>
          <p:cNvSpPr/>
          <p:nvPr/>
        </p:nvSpPr>
        <p:spPr>
          <a:xfrm>
            <a:off x="8993289" y="2406688"/>
            <a:ext cx="395040" cy="234198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699C311-C8CE-4887-9863-AE9ACC6E6B9B}"/>
              </a:ext>
            </a:extLst>
          </p:cNvPr>
          <p:cNvSpPr/>
          <p:nvPr/>
        </p:nvSpPr>
        <p:spPr>
          <a:xfrm>
            <a:off x="1507583" y="3180782"/>
            <a:ext cx="2684626" cy="298959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711DC4-F603-4168-9BE3-0F1BA31E94AB}"/>
              </a:ext>
            </a:extLst>
          </p:cNvPr>
          <p:cNvSpPr/>
          <p:nvPr/>
        </p:nvSpPr>
        <p:spPr>
          <a:xfrm>
            <a:off x="9388329" y="2406688"/>
            <a:ext cx="395040" cy="2341984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2C250E8-A86B-4C00-9B9B-2A2C1CE74298}"/>
              </a:ext>
            </a:extLst>
          </p:cNvPr>
          <p:cNvSpPr/>
          <p:nvPr/>
        </p:nvSpPr>
        <p:spPr>
          <a:xfrm>
            <a:off x="1507583" y="3830444"/>
            <a:ext cx="2684626" cy="298959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0572B18-6BFE-407C-8131-2B767053472D}"/>
              </a:ext>
            </a:extLst>
          </p:cNvPr>
          <p:cNvSpPr/>
          <p:nvPr/>
        </p:nvSpPr>
        <p:spPr>
          <a:xfrm>
            <a:off x="1507582" y="4900779"/>
            <a:ext cx="4342711" cy="389678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85A7F89-7FEC-4E6C-AE55-4091827DE380}"/>
              </a:ext>
            </a:extLst>
          </p:cNvPr>
          <p:cNvSpPr/>
          <p:nvPr/>
        </p:nvSpPr>
        <p:spPr>
          <a:xfrm>
            <a:off x="7048162" y="4737961"/>
            <a:ext cx="1207535" cy="428290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429604-2E18-41D1-8642-A6B19CA5D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210878-7866-47B4-B1E7-5C67EAEFFEC2}"/>
              </a:ext>
            </a:extLst>
          </p:cNvPr>
          <p:cNvSpPr/>
          <p:nvPr/>
        </p:nvSpPr>
        <p:spPr>
          <a:xfrm rot="16200000">
            <a:off x="9319177" y="3092285"/>
            <a:ext cx="2308698" cy="98265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93CA09C-2BC7-4132-A4D7-E94FAB954312}"/>
              </a:ext>
            </a:extLst>
          </p:cNvPr>
          <p:cNvSpPr/>
          <p:nvPr/>
        </p:nvSpPr>
        <p:spPr>
          <a:xfrm>
            <a:off x="5858068" y="3753937"/>
            <a:ext cx="6079896" cy="2580849"/>
          </a:xfrm>
          <a:custGeom>
            <a:avLst/>
            <a:gdLst>
              <a:gd name="connsiteX0" fmla="*/ 0 w 6079896"/>
              <a:gd name="connsiteY0" fmla="*/ 1390261 h 2580849"/>
              <a:gd name="connsiteX1" fmla="*/ 802432 w 6079896"/>
              <a:gd name="connsiteY1" fmla="*/ 2379306 h 2580849"/>
              <a:gd name="connsiteX2" fmla="*/ 4609322 w 6079896"/>
              <a:gd name="connsiteY2" fmla="*/ 2425959 h 2580849"/>
              <a:gd name="connsiteX3" fmla="*/ 6074228 w 6079896"/>
              <a:gd name="connsiteY3" fmla="*/ 690465 h 2580849"/>
              <a:gd name="connsiteX4" fmla="*/ 5131836 w 6079896"/>
              <a:gd name="connsiteY4" fmla="*/ 0 h 258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9896" h="2580849">
                <a:moveTo>
                  <a:pt x="0" y="1390261"/>
                </a:moveTo>
                <a:cubicBezTo>
                  <a:pt x="17106" y="1798475"/>
                  <a:pt x="34212" y="2206690"/>
                  <a:pt x="802432" y="2379306"/>
                </a:cubicBezTo>
                <a:cubicBezTo>
                  <a:pt x="1570652" y="2551922"/>
                  <a:pt x="3730689" y="2707432"/>
                  <a:pt x="4609322" y="2425959"/>
                </a:cubicBezTo>
                <a:cubicBezTo>
                  <a:pt x="5487955" y="2144486"/>
                  <a:pt x="5987142" y="1094792"/>
                  <a:pt x="6074228" y="690465"/>
                </a:cubicBezTo>
                <a:cubicBezTo>
                  <a:pt x="6161314" y="286138"/>
                  <a:pt x="5217367" y="141514"/>
                  <a:pt x="5131836" y="0"/>
                </a:cubicBezTo>
              </a:path>
            </a:pathLst>
          </a:custGeom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8623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7" grpId="0" animBg="1"/>
      <p:bldP spid="37" grpId="1" animBg="1"/>
      <p:bldP spid="39" grpId="0" animBg="1"/>
      <p:bldP spid="39" grpId="1" animBg="1"/>
      <p:bldP spid="41" grpId="0" animBg="1"/>
      <p:bldP spid="41" grpId="1" animBg="1"/>
      <p:bldP spid="45" grpId="0" animBg="1"/>
      <p:bldP spid="45" grpId="1" animBg="1"/>
      <p:bldP spid="47" grpId="0" animBg="1"/>
      <p:bldP spid="47" grpId="1" animBg="1"/>
      <p:bldP spid="49" grpId="0" animBg="1"/>
      <p:bldP spid="49" grpId="1" animBg="1"/>
      <p:bldP spid="52" grpId="0" animBg="1"/>
      <p:bldP spid="52" grpId="1" animBg="1"/>
      <p:bldP spid="56" grpId="0" animBg="1"/>
      <p:bldP spid="56" grpId="1" animBg="1"/>
      <p:bldP spid="60" grpId="0" animBg="1"/>
      <p:bldP spid="60" grpId="1" animBg="1"/>
      <p:bldP spid="27" grpId="0" animBg="1"/>
      <p:bldP spid="2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- Control Panel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C0DF17-A26C-4A10-A666-1EF2F4A2E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99" t="63406" r="10186" b="29424"/>
          <a:stretch/>
        </p:blipFill>
        <p:spPr>
          <a:xfrm>
            <a:off x="7196545" y="3814747"/>
            <a:ext cx="4002832" cy="4012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HK" altLang="zh-TW" dirty="0"/>
          </a:p>
          <a:p>
            <a:r>
              <a:rPr lang="en-HK" altLang="zh-TW" sz="2400" dirty="0"/>
              <a:t>Gripper (RG2):</a:t>
            </a:r>
          </a:p>
          <a:p>
            <a:pPr marL="868362" lvl="1" indent="-457200">
              <a:buFont typeface="+mj-lt"/>
              <a:buAutoNum type="arabicPeriod"/>
            </a:pPr>
            <a:r>
              <a:rPr lang="en-HK" altLang="en-US" sz="2000" dirty="0">
                <a:solidFill>
                  <a:srgbClr val="FF0000"/>
                </a:solidFill>
              </a:rPr>
              <a:t>Close</a:t>
            </a:r>
            <a:r>
              <a:rPr lang="en-HK" altLang="en-US" sz="2000" dirty="0">
                <a:solidFill>
                  <a:schemeClr val="tx1"/>
                </a:solidFill>
              </a:rPr>
              <a:t> RG2 to Grip object</a:t>
            </a:r>
          </a:p>
          <a:p>
            <a:pPr marL="868362" lvl="1" indent="-457200">
              <a:buFont typeface="+mj-lt"/>
              <a:buAutoNum type="arabicPeriod"/>
            </a:pPr>
            <a:endParaRPr lang="en-HK" altLang="en-US" sz="2000" dirty="0">
              <a:solidFill>
                <a:schemeClr val="tx1"/>
              </a:solidFill>
            </a:endParaRPr>
          </a:p>
          <a:p>
            <a:pPr marL="868362" lvl="1" indent="-457200">
              <a:buFont typeface="+mj-lt"/>
              <a:buAutoNum type="arabicPeriod"/>
            </a:pPr>
            <a:r>
              <a:rPr lang="en-HK" altLang="en-US" sz="2000" dirty="0">
                <a:solidFill>
                  <a:srgbClr val="FF0000"/>
                </a:solidFill>
              </a:rPr>
              <a:t>Open</a:t>
            </a:r>
            <a:r>
              <a:rPr lang="en-HK" altLang="en-US" sz="2000" dirty="0">
                <a:solidFill>
                  <a:schemeClr val="tx1"/>
                </a:solidFill>
              </a:rPr>
              <a:t> RG2 to Release object</a:t>
            </a:r>
            <a:endParaRPr lang="en-HK" altLang="zh-TW" sz="2000" dirty="0"/>
          </a:p>
          <a:p>
            <a:endParaRPr lang="en-HK" altLang="zh-TW" dirty="0"/>
          </a:p>
          <a:p>
            <a:r>
              <a:rPr lang="en-HK" altLang="zh-TW" sz="2400" dirty="0"/>
              <a:t>Joint Angle Configuration</a:t>
            </a:r>
          </a:p>
          <a:p>
            <a:pPr marL="868362" lvl="1" indent="-457200">
              <a:buFont typeface="+mj-lt"/>
              <a:buAutoNum type="arabicPeriod"/>
            </a:pPr>
            <a:r>
              <a:rPr lang="en-HK" altLang="zh-TW" sz="2000" dirty="0">
                <a:solidFill>
                  <a:schemeClr val="tx1"/>
                </a:solidFill>
              </a:rPr>
              <a:t>Set all of the joint angles in the </a:t>
            </a:r>
            <a:r>
              <a:rPr lang="en-HK" altLang="zh-TW" sz="2000" dirty="0" err="1">
                <a:solidFill>
                  <a:schemeClr val="tx1"/>
                </a:solidFill>
              </a:rPr>
              <a:t>IPython</a:t>
            </a:r>
            <a:r>
              <a:rPr lang="en-HK" altLang="zh-TW" sz="2000" dirty="0">
                <a:solidFill>
                  <a:schemeClr val="tx1"/>
                </a:solidFill>
              </a:rPr>
              <a:t> Console</a:t>
            </a:r>
          </a:p>
          <a:p>
            <a:pPr marL="411162" lvl="1" indent="0">
              <a:buNone/>
            </a:pPr>
            <a:r>
              <a:rPr lang="en-HK" altLang="zh-TW" sz="2000" dirty="0">
                <a:solidFill>
                  <a:schemeClr val="tx1"/>
                </a:solidFill>
              </a:rPr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I</a:t>
            </a:r>
            <a:r>
              <a:rPr lang="en-HK" altLang="zh-TW" sz="2000" dirty="0" err="1">
                <a:solidFill>
                  <a:srgbClr val="FF0000"/>
                </a:solidFill>
              </a:rPr>
              <a:t>nput</a:t>
            </a:r>
            <a:r>
              <a:rPr lang="en-HK" altLang="zh-TW" sz="2000" dirty="0">
                <a:solidFill>
                  <a:srgbClr val="FF0000"/>
                </a:solidFill>
              </a:rPr>
              <a:t> value and press enter </a:t>
            </a:r>
          </a:p>
          <a:p>
            <a:pPr marL="411162" lvl="1" indent="0">
              <a:buNone/>
            </a:pPr>
            <a:r>
              <a:rPr lang="en-HK" altLang="zh-TW" sz="2000" dirty="0">
                <a:solidFill>
                  <a:srgbClr val="FF0000"/>
                </a:solidFill>
              </a:rPr>
              <a:t>at Spyder </a:t>
            </a:r>
            <a:r>
              <a:rPr lang="en-HK" altLang="zh-TW" sz="2000" dirty="0" err="1">
                <a:solidFill>
                  <a:srgbClr val="FF0000"/>
                </a:solidFill>
              </a:rPr>
              <a:t>IPython</a:t>
            </a:r>
            <a:r>
              <a:rPr lang="en-HK" altLang="zh-TW" sz="2000" dirty="0">
                <a:solidFill>
                  <a:srgbClr val="FF0000"/>
                </a:solidFill>
              </a:rPr>
              <a:t> Console </a:t>
            </a:r>
            <a:r>
              <a:rPr lang="en-HK" altLang="zh-TW" sz="20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0817B95-7646-4C61-8B9D-CC61E07E6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58" t="56847" r="6260" b="36816"/>
          <a:stretch/>
        </p:blipFill>
        <p:spPr>
          <a:xfrm>
            <a:off x="4497213" y="2139134"/>
            <a:ext cx="1210315" cy="35456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7BFAD8A-2190-4DC4-8B20-0F43C11B1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99" t="56847" r="33543" b="36983"/>
          <a:stretch/>
        </p:blipFill>
        <p:spPr>
          <a:xfrm>
            <a:off x="4459889" y="2779582"/>
            <a:ext cx="1229291" cy="3452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2F9E50-50AF-462B-827C-C53113650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508"/>
          <a:stretch/>
        </p:blipFill>
        <p:spPr>
          <a:xfrm>
            <a:off x="6021679" y="1766132"/>
            <a:ext cx="1691951" cy="9240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009A7-87E7-4FAE-A12F-B3EB94952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737" y="1976391"/>
            <a:ext cx="1848108" cy="51442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4D1F571-C402-4A46-A356-34C42EBE3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508"/>
          <a:stretch/>
        </p:blipFill>
        <p:spPr>
          <a:xfrm>
            <a:off x="8968921" y="2532026"/>
            <a:ext cx="1691951" cy="92405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788D969-2447-4856-B50D-6D8425A91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36842"/>
            <a:ext cx="1848108" cy="51442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29E8B6F-3568-4ED7-8724-53F711BC1E47}"/>
              </a:ext>
            </a:extLst>
          </p:cNvPr>
          <p:cNvSpPr/>
          <p:nvPr/>
        </p:nvSpPr>
        <p:spPr>
          <a:xfrm>
            <a:off x="7907704" y="2136250"/>
            <a:ext cx="880633" cy="150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6643682-A0F8-4022-B8A2-0DF098119075}"/>
              </a:ext>
            </a:extLst>
          </p:cNvPr>
          <p:cNvSpPr/>
          <p:nvPr/>
        </p:nvSpPr>
        <p:spPr>
          <a:xfrm>
            <a:off x="7907704" y="2903549"/>
            <a:ext cx="880633" cy="150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7EFD7-2DE8-46E3-BDF9-19345B34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E6A2573-5543-4AAB-AA71-9E525DD3C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DE3ECB-DF0A-4D4A-A6C2-405062D34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128" y="4362344"/>
            <a:ext cx="4489647" cy="2165693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D93F8C53-1D14-4A3A-A5DD-0ECF2F002D37}"/>
              </a:ext>
            </a:extLst>
          </p:cNvPr>
          <p:cNvSpPr/>
          <p:nvPr/>
        </p:nvSpPr>
        <p:spPr>
          <a:xfrm rot="10800000">
            <a:off x="6690180" y="6375497"/>
            <a:ext cx="551368" cy="93890"/>
          </a:xfrm>
          <a:prstGeom prst="rightArrow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9B945561-0881-402B-8CAC-901C4EE99DD8}"/>
              </a:ext>
            </a:extLst>
          </p:cNvPr>
          <p:cNvSpPr/>
          <p:nvPr/>
        </p:nvSpPr>
        <p:spPr>
          <a:xfrm rot="10800000">
            <a:off x="6691425" y="5134712"/>
            <a:ext cx="551368" cy="93890"/>
          </a:xfrm>
          <a:prstGeom prst="rightArrow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7F6E7D93-6C94-405B-BFC0-DC2918255876}"/>
              </a:ext>
            </a:extLst>
          </p:cNvPr>
          <p:cNvSpPr/>
          <p:nvPr/>
        </p:nvSpPr>
        <p:spPr>
          <a:xfrm rot="10800000">
            <a:off x="6690179" y="5637326"/>
            <a:ext cx="551368" cy="93890"/>
          </a:xfrm>
          <a:prstGeom prst="rightArrow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CE58DA67-EB6F-489D-B7CC-4A191954A649}"/>
              </a:ext>
            </a:extLst>
          </p:cNvPr>
          <p:cNvSpPr/>
          <p:nvPr/>
        </p:nvSpPr>
        <p:spPr>
          <a:xfrm rot="10800000">
            <a:off x="6690179" y="5386890"/>
            <a:ext cx="551368" cy="93890"/>
          </a:xfrm>
          <a:prstGeom prst="rightArrow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B3DAC33A-90EF-48AF-83BF-0407F4D5B032}"/>
              </a:ext>
            </a:extLst>
          </p:cNvPr>
          <p:cNvSpPr/>
          <p:nvPr/>
        </p:nvSpPr>
        <p:spPr>
          <a:xfrm rot="10800000">
            <a:off x="6690180" y="6123999"/>
            <a:ext cx="551368" cy="93890"/>
          </a:xfrm>
          <a:prstGeom prst="rightArrow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6912354A-0102-436F-8852-A711CE6B6E9B}"/>
              </a:ext>
            </a:extLst>
          </p:cNvPr>
          <p:cNvSpPr/>
          <p:nvPr/>
        </p:nvSpPr>
        <p:spPr>
          <a:xfrm rot="10800000">
            <a:off x="6690179" y="5877709"/>
            <a:ext cx="551368" cy="93890"/>
          </a:xfrm>
          <a:prstGeom prst="rightArrow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33F435-E40C-4F40-8963-FB1F7DB9A6C7}"/>
              </a:ext>
            </a:extLst>
          </p:cNvPr>
          <p:cNvSpPr/>
          <p:nvPr/>
        </p:nvSpPr>
        <p:spPr>
          <a:xfrm>
            <a:off x="7565951" y="5614559"/>
            <a:ext cx="1778287" cy="3961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Input your value</a:t>
            </a:r>
          </a:p>
        </p:txBody>
      </p:sp>
    </p:spTree>
    <p:extLst>
      <p:ext uri="{BB962C8B-B14F-4D97-AF65-F5344CB8AC3E}">
        <p14:creationId xmlns:p14="http://schemas.microsoft.com/office/powerpoint/2010/main" val="359169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62" grpId="0" animBg="1"/>
      <p:bldP spid="63" grpId="0" animBg="1"/>
      <p:bldP spid="66" grpId="0" animBg="1"/>
      <p:bldP spid="67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– Example 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sz="2400" dirty="0"/>
              <a:t>Example 1: </a:t>
            </a:r>
            <a:r>
              <a:rPr lang="en-US" altLang="zh-TW" sz="2400" dirty="0">
                <a:solidFill>
                  <a:srgbClr val="FF0000"/>
                </a:solidFill>
              </a:rPr>
              <a:t>Move</a:t>
            </a:r>
            <a:r>
              <a:rPr lang="en-US" altLang="zh-TW" sz="2400" dirty="0"/>
              <a:t> the end-effector on top of the </a:t>
            </a:r>
            <a:r>
              <a:rPr lang="en-US" altLang="zh-TW" sz="2400" dirty="0">
                <a:solidFill>
                  <a:srgbClr val="FF0000"/>
                </a:solidFill>
              </a:rPr>
              <a:t>RED</a:t>
            </a:r>
            <a:r>
              <a:rPr lang="en-US" altLang="zh-TW" sz="2400" dirty="0"/>
              <a:t> rectangle.</a:t>
            </a:r>
            <a:endParaRPr lang="en-US" altLang="zh-TW" sz="2400" dirty="0">
              <a:solidFill>
                <a:schemeClr val="tx1"/>
              </a:solidFill>
            </a:endParaRPr>
          </a:p>
          <a:p>
            <a:r>
              <a:rPr lang="en-US" altLang="zh-TW" sz="2400" dirty="0">
                <a:solidFill>
                  <a:schemeClr val="tx1"/>
                </a:solidFill>
              </a:rPr>
              <a:t>Step</a:t>
            </a:r>
            <a:r>
              <a:rPr lang="en-US" altLang="zh-TW" sz="2400" dirty="0"/>
              <a:t>s:</a:t>
            </a:r>
            <a:endParaRPr lang="en-US" altLang="zh-TW" dirty="0">
              <a:solidFill>
                <a:schemeClr val="tx1"/>
              </a:solidFill>
            </a:endParaRPr>
          </a:p>
          <a:p>
            <a:pPr marL="866775" lvl="1" indent="-457200">
              <a:buFont typeface="+mj-lt"/>
              <a:buAutoNum type="arabicPeriod"/>
            </a:pPr>
            <a:r>
              <a:rPr lang="en-US" altLang="zh-TW" sz="2000" dirty="0">
                <a:solidFill>
                  <a:schemeClr val="tx1"/>
                </a:solidFill>
              </a:rPr>
              <a:t>Switch to the “</a:t>
            </a:r>
            <a:r>
              <a:rPr lang="en-US" altLang="zh-TW" sz="2000" dirty="0">
                <a:solidFill>
                  <a:srgbClr val="FF0000"/>
                </a:solidFill>
              </a:rPr>
              <a:t>V-REP Control Panel</a:t>
            </a:r>
            <a:r>
              <a:rPr lang="en-US" altLang="zh-TW" sz="2000" dirty="0">
                <a:solidFill>
                  <a:schemeClr val="tx1"/>
                </a:solidFill>
              </a:rPr>
              <a:t>” window and observe the UR3’s movement when clicking the button to adjust joint angle </a:t>
            </a:r>
            <a:r>
              <a:rPr lang="en-US" altLang="zh-TW" sz="2000" dirty="0">
                <a:solidFill>
                  <a:srgbClr val="FF0000"/>
                </a:solidFill>
              </a:rPr>
              <a:t>(synchronizing with V-REP)</a:t>
            </a:r>
          </a:p>
          <a:p>
            <a:pPr marL="409575" lvl="1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15963" lvl="1" indent="-306388">
              <a:buFont typeface="+mj-lt"/>
              <a:buAutoNum type="arabicPeriod" startAt="2"/>
            </a:pPr>
            <a:r>
              <a:rPr lang="en-US" altLang="zh-TW" sz="2000" dirty="0">
                <a:solidFill>
                  <a:schemeClr val="tx1"/>
                </a:solidFill>
              </a:rPr>
              <a:t>   Tune </a:t>
            </a:r>
            <a:r>
              <a:rPr lang="en-US" altLang="zh-TW" sz="2000" dirty="0">
                <a:solidFill>
                  <a:srgbClr val="0070C0"/>
                </a:solidFill>
              </a:rPr>
              <a:t>Joint 3</a:t>
            </a:r>
            <a:r>
              <a:rPr lang="en-US" altLang="zh-TW" sz="2000" dirty="0">
                <a:solidFill>
                  <a:schemeClr val="tx1"/>
                </a:solidFill>
              </a:rPr>
              <a:t> angle as </a:t>
            </a:r>
            <a:r>
              <a:rPr lang="en-US" altLang="zh-TW" sz="2000" dirty="0">
                <a:solidFill>
                  <a:srgbClr val="0070C0"/>
                </a:solidFill>
              </a:rPr>
              <a:t>-90 degree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411162" lvl="1" indent="0">
              <a:buNone/>
            </a:pP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(Press "X" or click button "&lt;" / "&lt;&lt;" to adjust) </a:t>
            </a:r>
          </a:p>
          <a:p>
            <a:pPr marL="411162" lvl="1" indent="0">
              <a:buNone/>
            </a:pPr>
            <a:endParaRPr lang="en-US" altLang="zh-TW" sz="2000" dirty="0">
              <a:solidFill>
                <a:srgbClr val="0070C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0070C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0070C0"/>
              </a:solidFill>
            </a:endParaRPr>
          </a:p>
          <a:p>
            <a:pPr marL="754062" lvl="1" indent="-342900">
              <a:buFont typeface="+mj-lt"/>
              <a:buAutoNum type="arabicPeriod" startAt="3"/>
            </a:pPr>
            <a:r>
              <a:rPr lang="en-US" altLang="zh-TW" sz="2000" dirty="0">
                <a:solidFill>
                  <a:schemeClr val="tx1"/>
                </a:solidFill>
              </a:rPr>
              <a:t>   Tune </a:t>
            </a:r>
            <a:r>
              <a:rPr lang="en-US" altLang="zh-TW" sz="2000" dirty="0">
                <a:solidFill>
                  <a:srgbClr val="0070C0"/>
                </a:solidFill>
              </a:rPr>
              <a:t>Joint 5</a:t>
            </a:r>
            <a:r>
              <a:rPr lang="en-US" altLang="zh-TW" sz="2000" dirty="0">
                <a:solidFill>
                  <a:schemeClr val="tx1"/>
                </a:solidFill>
              </a:rPr>
              <a:t> angle as </a:t>
            </a:r>
            <a:r>
              <a:rPr lang="en-US" altLang="zh-TW" sz="2000" dirty="0">
                <a:solidFill>
                  <a:srgbClr val="0070C0"/>
                </a:solidFill>
              </a:rPr>
              <a:t>+90 degree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411162" lvl="1" indent="0"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	(Press "D" or click button "&gt;" / "&gt;&gt;" to adjust)</a:t>
            </a: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95ACC8-77A7-4D37-9F9A-FD7ACB5AA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207"/>
          <a:stretch/>
        </p:blipFill>
        <p:spPr>
          <a:xfrm>
            <a:off x="7772715" y="3083027"/>
            <a:ext cx="4294480" cy="2117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AFB426-63D8-44E2-8656-4EFD976573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28507" r="43820" b="64711"/>
          <a:stretch/>
        </p:blipFill>
        <p:spPr>
          <a:xfrm>
            <a:off x="845096" y="3948738"/>
            <a:ext cx="5410004" cy="410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C6FB8F-9923-4448-8615-C04D17E1E0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830" t="34017" r="4544" b="15510"/>
          <a:stretch/>
        </p:blipFill>
        <p:spPr>
          <a:xfrm>
            <a:off x="6241946" y="5020229"/>
            <a:ext cx="1409641" cy="14360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B3B43C-AB32-4CE4-A1FE-BF291735A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228" t="37087" r="13902" b="18084"/>
          <a:stretch/>
        </p:blipFill>
        <p:spPr>
          <a:xfrm>
            <a:off x="6241946" y="3232999"/>
            <a:ext cx="1137634" cy="12891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5F214B-E8D6-4C52-A89A-C0E2B7D5D8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310" r="48092" b="50942"/>
          <a:stretch/>
        </p:blipFill>
        <p:spPr>
          <a:xfrm>
            <a:off x="845096" y="5632957"/>
            <a:ext cx="5267862" cy="4232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CFDB1A-0849-4818-B0B6-9D8DF4413660}"/>
              </a:ext>
            </a:extLst>
          </p:cNvPr>
          <p:cNvSpPr/>
          <p:nvPr/>
        </p:nvSpPr>
        <p:spPr>
          <a:xfrm>
            <a:off x="8727043" y="2669889"/>
            <a:ext cx="2164702" cy="39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Home 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DAA15-E9AD-40E8-B3A7-1D2136E2C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E69BE0-F684-4F79-97E8-C5B7D96025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09D81C-49E2-4A80-A7CB-8467803A24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729"/>
          <a:stretch/>
        </p:blipFill>
        <p:spPr>
          <a:xfrm>
            <a:off x="7765602" y="3091740"/>
            <a:ext cx="2464751" cy="210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64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1a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/>
              <a:t>Task 1a: </a:t>
            </a:r>
            <a:r>
              <a:rPr lang="en-HK" altLang="zh-TW" sz="2400" dirty="0">
                <a:solidFill>
                  <a:srgbClr val="FF0000"/>
                </a:solidFill>
              </a:rPr>
              <a:t>Move</a:t>
            </a:r>
            <a:r>
              <a:rPr lang="en-HK" altLang="zh-TW" sz="2400" dirty="0"/>
              <a:t> the end-effector to the </a:t>
            </a:r>
            <a:r>
              <a:rPr lang="en-HK" altLang="zh-TW" sz="2400" dirty="0">
                <a:solidFill>
                  <a:srgbClr val="FF0000"/>
                </a:solidFill>
              </a:rPr>
              <a:t>RED</a:t>
            </a:r>
            <a:r>
              <a:rPr lang="en-HK" altLang="zh-TW" sz="2400" dirty="0"/>
              <a:t> block</a:t>
            </a:r>
            <a:r>
              <a:rPr lang="en-US" altLang="zh-TW" sz="2400" dirty="0"/>
              <a:t> using </a:t>
            </a:r>
            <a:r>
              <a:rPr lang="en-HK" altLang="zh-TW" sz="2400" dirty="0">
                <a:solidFill>
                  <a:srgbClr val="0070C0"/>
                </a:solidFill>
              </a:rPr>
              <a:t>Forward Kinematics 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US" sz="2400" dirty="0"/>
              <a:t>    and write down the joint angles.</a:t>
            </a:r>
            <a:endParaRPr lang="en-HK" altLang="zh-TW" sz="24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en-HK" altLang="zh-TW" sz="2400" dirty="0"/>
          </a:p>
          <a:p>
            <a:pPr marL="411162" lvl="1" indent="0">
              <a:lnSpc>
                <a:spcPct val="150000"/>
              </a:lnSpc>
              <a:buNone/>
            </a:pPr>
            <a:endParaRPr lang="en-HK" altLang="zh-TW" sz="2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E729B-A458-4095-A1CF-CD44F7005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621" y="3377809"/>
            <a:ext cx="4110773" cy="301611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263B65-66F5-4ABD-A270-75C83724F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337632"/>
              </p:ext>
            </p:extLst>
          </p:nvPr>
        </p:nvGraphicFramePr>
        <p:xfrm>
          <a:off x="1060656" y="2554529"/>
          <a:ext cx="480423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058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201058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201058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201058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/>
                        <a:t>Red Block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0.125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724B1409-FE33-4E14-9C34-8AED0D664AEB}"/>
              </a:ext>
            </a:extLst>
          </p:cNvPr>
          <p:cNvSpPr/>
          <p:nvPr/>
        </p:nvSpPr>
        <p:spPr>
          <a:xfrm>
            <a:off x="8774656" y="2965717"/>
            <a:ext cx="2164702" cy="39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1DEAAB-A5AD-4D6A-8C6B-C32A22E68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55" y="4143104"/>
            <a:ext cx="6068272" cy="139084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C05EE27-A8A0-4B95-BD3A-DD7A6BA87657}"/>
              </a:ext>
            </a:extLst>
          </p:cNvPr>
          <p:cNvSpPr/>
          <p:nvPr/>
        </p:nvSpPr>
        <p:spPr>
          <a:xfrm>
            <a:off x="2750714" y="3799999"/>
            <a:ext cx="2688155" cy="265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End-effector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D9EA85-B124-4E58-AE8B-65C4B2995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EACE82-C859-46EE-8340-724C08B8AB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02F662-280C-47AC-9465-D7D6FDF06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9455" y="218042"/>
            <a:ext cx="1660867" cy="225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03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Software platform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HK" altLang="zh-TW" sz="1700" dirty="0">
              <a:solidFill>
                <a:schemeClr val="tx1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6D0A33B-7972-4809-AF61-D6942CB7A630}"/>
              </a:ext>
            </a:extLst>
          </p:cNvPr>
          <p:cNvSpPr>
            <a:spLocks noGrp="1"/>
          </p:cNvSpPr>
          <p:nvPr/>
        </p:nvSpPr>
        <p:spPr bwMode="auto">
          <a:xfrm>
            <a:off x="8297757" y="1321280"/>
            <a:ext cx="3741846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V-REP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1"/>
                </a:solidFill>
              </a:rPr>
              <a:t>Simulation platform</a:t>
            </a:r>
          </a:p>
          <a:p>
            <a:pPr>
              <a:lnSpc>
                <a:spcPct val="200000"/>
              </a:lnSpc>
            </a:pPr>
            <a:r>
              <a:rPr lang="en-US" altLang="en-US" dirty="0">
                <a:solidFill>
                  <a:srgbClr val="00B050"/>
                </a:solidFill>
              </a:rPr>
              <a:t>Anaconda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1"/>
                </a:solidFill>
              </a:rPr>
              <a:t>Python distribution platform</a:t>
            </a:r>
          </a:p>
          <a:p>
            <a:pPr>
              <a:lnSpc>
                <a:spcPct val="200000"/>
              </a:lnSpc>
            </a:pP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414678-0DE4-4AFD-8F71-4EE7ED5B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35" y="1350711"/>
            <a:ext cx="8032491" cy="45182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F3036B-5422-4055-88C9-A7E8CD4F01D3}"/>
              </a:ext>
            </a:extLst>
          </p:cNvPr>
          <p:cNvSpPr/>
          <p:nvPr/>
        </p:nvSpPr>
        <p:spPr>
          <a:xfrm>
            <a:off x="573458" y="2621900"/>
            <a:ext cx="363631" cy="391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A79E9C-FB1D-4EE4-B756-0B394C86FEB4}"/>
              </a:ext>
            </a:extLst>
          </p:cNvPr>
          <p:cNvCxnSpPr>
            <a:stCxn id="10" idx="3"/>
          </p:cNvCxnSpPr>
          <p:nvPr/>
        </p:nvCxnSpPr>
        <p:spPr>
          <a:xfrm flipV="1">
            <a:off x="937089" y="1772208"/>
            <a:ext cx="7600421" cy="1045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918B7A5-DE8C-4542-9AC6-7A041E8DD3D6}"/>
              </a:ext>
            </a:extLst>
          </p:cNvPr>
          <p:cNvSpPr/>
          <p:nvPr/>
        </p:nvSpPr>
        <p:spPr>
          <a:xfrm>
            <a:off x="570066" y="3070175"/>
            <a:ext cx="363630" cy="39188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8A1E3C1-744F-434E-99D7-42A3802B7E34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933696" y="3026256"/>
            <a:ext cx="7609753" cy="2398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B9CEE-4A31-443A-A8EE-D152AE4E1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10302E-B69C-4178-A31F-538A53AA3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52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1a (Hints)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>
                <a:solidFill>
                  <a:schemeClr val="tx1"/>
                </a:solidFill>
              </a:rPr>
              <a:t>Task 1a</a:t>
            </a:r>
            <a:r>
              <a:rPr lang="en-HK" altLang="zh-TW" sz="2400" dirty="0"/>
              <a:t>: </a:t>
            </a:r>
            <a:r>
              <a:rPr lang="en-HK" altLang="zh-TW" sz="2400" dirty="0">
                <a:solidFill>
                  <a:srgbClr val="FF0000"/>
                </a:solidFill>
              </a:rPr>
              <a:t>Move</a:t>
            </a:r>
            <a:r>
              <a:rPr lang="en-HK" altLang="zh-TW" sz="2400" dirty="0"/>
              <a:t> the end-effector to the </a:t>
            </a:r>
            <a:r>
              <a:rPr lang="en-HK" altLang="zh-TW" sz="2400" dirty="0">
                <a:solidFill>
                  <a:srgbClr val="FF0000"/>
                </a:solidFill>
              </a:rPr>
              <a:t>RED</a:t>
            </a:r>
            <a:r>
              <a:rPr lang="en-HK" altLang="zh-TW" sz="2400" dirty="0"/>
              <a:t> block</a:t>
            </a:r>
            <a:r>
              <a:rPr lang="en-US" altLang="zh-TW" sz="2400" dirty="0"/>
              <a:t> using </a:t>
            </a:r>
            <a:r>
              <a:rPr lang="en-HK" altLang="zh-TW" sz="2400" dirty="0">
                <a:solidFill>
                  <a:srgbClr val="0070C0"/>
                </a:solidFill>
              </a:rPr>
              <a:t>Forward Kinematics  </a:t>
            </a:r>
            <a:r>
              <a:rPr lang="en-US" sz="2400" dirty="0"/>
              <a:t>and write down the joint angles.</a:t>
            </a:r>
            <a:endParaRPr lang="en-HK" altLang="zh-TW" sz="2400" dirty="0">
              <a:solidFill>
                <a:srgbClr val="0070C0"/>
              </a:solidFill>
            </a:endParaRPr>
          </a:p>
          <a:p>
            <a:pPr marL="109537" indent="0">
              <a:lnSpc>
                <a:spcPct val="150000"/>
              </a:lnSpc>
              <a:buNone/>
            </a:pPr>
            <a:r>
              <a:rPr lang="en-HK" altLang="zh-TW" sz="2400" dirty="0"/>
              <a:t>	(Hints: Adjust the joint angles one by one)</a:t>
            </a:r>
          </a:p>
          <a:p>
            <a:pPr marL="109537" indent="0">
              <a:lnSpc>
                <a:spcPct val="150000"/>
              </a:lnSpc>
              <a:buNone/>
            </a:pPr>
            <a:endParaRPr lang="en-HK" altLang="zh-TW" sz="2400" dirty="0"/>
          </a:p>
          <a:p>
            <a:pPr lvl="1">
              <a:lnSpc>
                <a:spcPct val="150000"/>
              </a:lnSpc>
            </a:pPr>
            <a:r>
              <a:rPr lang="en-HK" altLang="zh-TW" sz="2400" dirty="0">
                <a:solidFill>
                  <a:schemeClr val="tx1"/>
                </a:solidFill>
              </a:rPr>
              <a:t>Step 1: Adjust </a:t>
            </a:r>
            <a:r>
              <a:rPr lang="en-HK" altLang="zh-TW" sz="2400" dirty="0">
                <a:solidFill>
                  <a:srgbClr val="FF0000"/>
                </a:solidFill>
              </a:rPr>
              <a:t>two</a:t>
            </a:r>
            <a:r>
              <a:rPr lang="en-HK" altLang="zh-TW" sz="2400" dirty="0">
                <a:solidFill>
                  <a:schemeClr val="tx1"/>
                </a:solidFill>
              </a:rPr>
              <a:t> joint angles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chemeClr val="tx1"/>
                </a:solidFill>
              </a:rPr>
              <a:t>Make the RG2 </a:t>
            </a:r>
            <a:r>
              <a:rPr lang="en-US" altLang="zh-TW" sz="2000" dirty="0">
                <a:solidFill>
                  <a:srgbClr val="FF0000"/>
                </a:solidFill>
              </a:rPr>
              <a:t>parallel </a:t>
            </a:r>
            <a:r>
              <a:rPr lang="en-US" altLang="zh-TW" sz="2000" dirty="0">
                <a:solidFill>
                  <a:schemeClr val="tx1"/>
                </a:solidFill>
              </a:rPr>
              <a:t>to the table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r>
              <a:rPr lang="en-HK" altLang="zh-TW" sz="2400" dirty="0">
                <a:solidFill>
                  <a:schemeClr val="tx1"/>
                </a:solidFill>
              </a:rPr>
              <a:t>Step 2: Adjust </a:t>
            </a:r>
            <a:r>
              <a:rPr lang="en-HK" altLang="zh-TW" sz="2400" dirty="0">
                <a:solidFill>
                  <a:srgbClr val="FF0000"/>
                </a:solidFill>
              </a:rPr>
              <a:t>one</a:t>
            </a:r>
            <a:r>
              <a:rPr lang="en-HK" altLang="zh-TW" sz="2400" dirty="0">
                <a:solidFill>
                  <a:schemeClr val="tx1"/>
                </a:solidFill>
              </a:rPr>
              <a:t> joint angle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chemeClr val="tx1"/>
                </a:solidFill>
              </a:rPr>
              <a:t>Make the end-effector </a:t>
            </a:r>
            <a:r>
              <a:rPr lang="en-US" altLang="zh-TW" sz="2000" dirty="0">
                <a:solidFill>
                  <a:srgbClr val="FF0000"/>
                </a:solidFill>
              </a:rPr>
              <a:t>vertically</a:t>
            </a:r>
            <a:r>
              <a:rPr lang="en-US" altLang="zh-TW" sz="2000" dirty="0">
                <a:solidFill>
                  <a:schemeClr val="tx1"/>
                </a:solidFill>
              </a:rPr>
              <a:t> to the ground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7BE7A-B3C2-4D4A-893C-B735263E6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685" y="2151226"/>
            <a:ext cx="2970684" cy="19663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DEF8D9-3330-4490-91C8-327F21975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685" y="4373968"/>
            <a:ext cx="2970684" cy="22368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92B219B-C09C-46CA-8774-7F0FA3F0FA91}"/>
              </a:ext>
            </a:extLst>
          </p:cNvPr>
          <p:cNvSpPr/>
          <p:nvPr/>
        </p:nvSpPr>
        <p:spPr>
          <a:xfrm>
            <a:off x="8127539" y="1921084"/>
            <a:ext cx="2647850" cy="2301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C3F356-0BD5-4E60-A2C2-04B07CF42576}"/>
              </a:ext>
            </a:extLst>
          </p:cNvPr>
          <p:cNvSpPr/>
          <p:nvPr/>
        </p:nvSpPr>
        <p:spPr>
          <a:xfrm>
            <a:off x="8127539" y="4120629"/>
            <a:ext cx="2647850" cy="2301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Step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E1230-8DD2-4046-9F4B-501BCD286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D569EE-47A0-4C77-B157-6C305C371F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72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1a (Hints)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/>
              <a:t>Task 1a: </a:t>
            </a:r>
            <a:r>
              <a:rPr lang="en-HK" altLang="zh-TW" sz="2400" dirty="0">
                <a:solidFill>
                  <a:srgbClr val="FF0000"/>
                </a:solidFill>
              </a:rPr>
              <a:t>Move</a:t>
            </a:r>
            <a:r>
              <a:rPr lang="en-HK" altLang="zh-TW" sz="2400" dirty="0"/>
              <a:t> the end-effector to the </a:t>
            </a:r>
            <a:r>
              <a:rPr lang="en-HK" altLang="zh-TW" sz="2400" dirty="0">
                <a:solidFill>
                  <a:srgbClr val="FF0000"/>
                </a:solidFill>
              </a:rPr>
              <a:t>RED</a:t>
            </a:r>
            <a:r>
              <a:rPr lang="en-HK" altLang="zh-TW" sz="2400" dirty="0"/>
              <a:t> block</a:t>
            </a:r>
            <a:r>
              <a:rPr lang="en-US" altLang="zh-TW" sz="2400" dirty="0"/>
              <a:t> using </a:t>
            </a:r>
            <a:r>
              <a:rPr lang="en-HK" altLang="zh-TW" sz="2400" dirty="0">
                <a:solidFill>
                  <a:srgbClr val="0070C0"/>
                </a:solidFill>
              </a:rPr>
              <a:t>Forward Kinematics </a:t>
            </a:r>
            <a:r>
              <a:rPr lang="en-US" sz="2400" dirty="0"/>
              <a:t>and write down the joint angles.</a:t>
            </a:r>
            <a:endParaRPr lang="en-GB" sz="2400" dirty="0"/>
          </a:p>
          <a:p>
            <a:pPr marL="109537" indent="0">
              <a:lnSpc>
                <a:spcPct val="150000"/>
              </a:lnSpc>
              <a:buNone/>
            </a:pPr>
            <a:r>
              <a:rPr lang="en-HK" altLang="zh-TW" sz="2400" dirty="0"/>
              <a:t>	(Hints: Adjust the joint angles one by one)</a:t>
            </a:r>
          </a:p>
          <a:p>
            <a:pPr marL="703263" lvl="2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HK" altLang="zh-TW" sz="2400" dirty="0">
                <a:solidFill>
                  <a:schemeClr val="tx1"/>
                </a:solidFill>
              </a:rPr>
              <a:t>Step 3: Adjust the joint angles to reach the </a:t>
            </a:r>
            <a:r>
              <a:rPr lang="en-HK" altLang="zh-TW" sz="2400" dirty="0">
                <a:solidFill>
                  <a:srgbClr val="FF0000"/>
                </a:solidFill>
              </a:rPr>
              <a:t>RED</a:t>
            </a:r>
            <a:r>
              <a:rPr lang="en-HK" altLang="zh-TW" sz="2400" dirty="0">
                <a:solidFill>
                  <a:schemeClr val="tx1"/>
                </a:solidFill>
              </a:rPr>
              <a:t> block</a:t>
            </a:r>
          </a:p>
          <a:p>
            <a:pPr marL="411162" lvl="1" indent="0">
              <a:lnSpc>
                <a:spcPct val="150000"/>
              </a:lnSpc>
              <a:buNone/>
            </a:pPr>
            <a:r>
              <a:rPr lang="en-HK" altLang="zh-TW" sz="2400" dirty="0">
                <a:solidFill>
                  <a:srgbClr val="FF0000"/>
                </a:solidFill>
              </a:rPr>
              <a:t>(End-effector’s position ≈ Red block’s position)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998EDC-5DEB-4297-B4A7-3C64ED3E3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884" y="2723918"/>
            <a:ext cx="3633878" cy="26662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FA5D133-A0F5-400B-96DD-9B6626C2B6BC}"/>
              </a:ext>
            </a:extLst>
          </p:cNvPr>
          <p:cNvSpPr/>
          <p:nvPr/>
        </p:nvSpPr>
        <p:spPr>
          <a:xfrm>
            <a:off x="9260613" y="2427287"/>
            <a:ext cx="1362419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F898F5-9C1D-429F-9686-C046CB3D7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91" y="4544975"/>
            <a:ext cx="7374880" cy="16903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B9EA60-5E70-41E6-AAD9-689407249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73D5BE-7CDF-4725-A33A-4DB0777B0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175862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72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1b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47097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>
                <a:solidFill>
                  <a:schemeClr val="tx1"/>
                </a:solidFill>
              </a:rPr>
              <a:t>Task 1b</a:t>
            </a:r>
            <a:r>
              <a:rPr lang="en-HK" altLang="zh-TW" sz="2400" dirty="0"/>
              <a:t>: </a:t>
            </a:r>
            <a:r>
              <a:rPr lang="en-HK" altLang="zh-TW" sz="2400" dirty="0">
                <a:solidFill>
                  <a:srgbClr val="FF0000"/>
                </a:solidFill>
              </a:rPr>
              <a:t>Move</a:t>
            </a:r>
            <a:r>
              <a:rPr lang="en-HK" altLang="zh-TW" sz="2400" dirty="0"/>
              <a:t> the end-effector to the </a:t>
            </a:r>
            <a:r>
              <a:rPr lang="en-HK" altLang="zh-TW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YELLOW</a:t>
            </a:r>
            <a:r>
              <a:rPr lang="en-HK" altLang="zh-TW" sz="2400" dirty="0"/>
              <a:t> block</a:t>
            </a:r>
            <a:r>
              <a:rPr lang="en-US" altLang="zh-TW" sz="2400" dirty="0"/>
              <a:t> using </a:t>
            </a:r>
            <a:r>
              <a:rPr lang="en-HK" altLang="zh-TW" sz="2400" dirty="0">
                <a:solidFill>
                  <a:srgbClr val="0070C0"/>
                </a:solidFill>
              </a:rPr>
              <a:t>Forward Kinematics </a:t>
            </a:r>
            <a:r>
              <a:rPr lang="en-US" sz="2400" dirty="0"/>
              <a:t>and write down the joint angles. 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(Remark: end-effector should be located inside the </a:t>
            </a:r>
            <a:r>
              <a:rPr lang="en-US" sz="2400" dirty="0">
                <a:solidFill>
                  <a:srgbClr val="FFC000"/>
                </a:solidFill>
              </a:rPr>
              <a:t>YELLOW</a:t>
            </a:r>
            <a:r>
              <a:rPr lang="en-US" sz="2400" dirty="0">
                <a:solidFill>
                  <a:srgbClr val="FF0000"/>
                </a:solidFill>
              </a:rPr>
              <a:t> block)</a:t>
            </a:r>
            <a:endParaRPr lang="en-GB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HK" altLang="zh-TW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HK" altLang="zh-TW" sz="24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9A0E46E-BE8B-4847-A91C-E7D29204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192971"/>
              </p:ext>
            </p:extLst>
          </p:nvPr>
        </p:nvGraphicFramePr>
        <p:xfrm>
          <a:off x="1192927" y="3100526"/>
          <a:ext cx="55259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484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381484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381484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381484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Yellow</a:t>
                      </a:r>
                      <a:r>
                        <a:rPr lang="en-HK" dirty="0"/>
                        <a:t> Block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-0.225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544072D-1B20-4697-BF5F-E2FB2F8C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448" y="3277028"/>
            <a:ext cx="4810796" cy="310558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026E114-C97A-44BE-8C3B-D2CC31AFDAEC}"/>
              </a:ext>
            </a:extLst>
          </p:cNvPr>
          <p:cNvSpPr/>
          <p:nvPr/>
        </p:nvSpPr>
        <p:spPr>
          <a:xfrm>
            <a:off x="8724636" y="3011250"/>
            <a:ext cx="1362419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B722E-C720-4582-9688-DC8478EAC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72" y="4240111"/>
            <a:ext cx="6096851" cy="164805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6F24A85-B35B-4D3D-BF24-0E786B69294A}"/>
              </a:ext>
            </a:extLst>
          </p:cNvPr>
          <p:cNvSpPr/>
          <p:nvPr/>
        </p:nvSpPr>
        <p:spPr>
          <a:xfrm>
            <a:off x="2202419" y="3974841"/>
            <a:ext cx="2688155" cy="265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End-effector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5CF4C-F5A5-4A96-967A-19A78C131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0DC6D1-642B-4D52-BB7D-39DD7D20E4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175862"/>
            <a:ext cx="1276350" cy="1276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3551AF-DA71-4E71-A1F7-1374A9E8C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928" y="4273634"/>
            <a:ext cx="1476427" cy="20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97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45D33-5A01-4AA0-8ED4-E636D7836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9132"/>
          <a:stretch/>
        </p:blipFill>
        <p:spPr>
          <a:xfrm>
            <a:off x="6381249" y="2760621"/>
            <a:ext cx="5105177" cy="355702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1c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26446" y="1141412"/>
            <a:ext cx="10399182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Stop</a:t>
            </a:r>
            <a:r>
              <a:rPr lang="en-US" altLang="en-US" sz="2400" dirty="0"/>
              <a:t> the program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a new console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D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Close</a:t>
            </a:r>
            <a:r>
              <a:rPr lang="en-US" altLang="en-US" sz="2400" dirty="0"/>
              <a:t> the previous V-REP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Start a new V-REP </a:t>
            </a:r>
            <a:r>
              <a:rPr lang="en-US" altLang="en-US" sz="2400" dirty="0">
                <a:solidFill>
                  <a:srgbClr val="FF0000"/>
                </a:solidFill>
              </a:rPr>
              <a:t>(Task1c_vrep.bat)</a:t>
            </a:r>
          </a:p>
          <a:p>
            <a:pPr marL="109537" indent="0">
              <a:lnSpc>
                <a:spcPct val="150000"/>
              </a:lnSpc>
              <a:buNone/>
            </a:pPr>
            <a:endParaRPr lang="en-US" altLang="en-US" sz="2400" dirty="0">
              <a:solidFill>
                <a:srgbClr val="FF0000"/>
              </a:solidFill>
            </a:endParaRPr>
          </a:p>
          <a:p>
            <a:pPr marL="109537" indent="0">
              <a:lnSpc>
                <a:spcPct val="150000"/>
              </a:lnSpc>
              <a:buNone/>
            </a:pPr>
            <a:r>
              <a:rPr lang="en-US" altLang="en-US" sz="24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Run</a:t>
            </a:r>
            <a:r>
              <a:rPr lang="en-US" altLang="en-US" sz="2400" dirty="0"/>
              <a:t> the Task1.py program (Spyder)</a:t>
            </a:r>
          </a:p>
          <a:p>
            <a:pPr marL="109537" indent="0">
              <a:lnSpc>
                <a:spcPct val="150000"/>
              </a:lnSpc>
              <a:buNone/>
            </a:pPr>
            <a:endParaRPr lang="en-US" altLang="en-US" sz="2400" dirty="0"/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F37F8-F4F8-4904-BB04-AF70E8E8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11C65B-DEA1-421C-A19B-06BC4B4DF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D3CE573-B10E-448D-B22E-46D2404913B0}"/>
              </a:ext>
            </a:extLst>
          </p:cNvPr>
          <p:cNvSpPr/>
          <p:nvPr/>
        </p:nvSpPr>
        <p:spPr>
          <a:xfrm>
            <a:off x="7704091" y="5573876"/>
            <a:ext cx="3265158" cy="16104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2047C5-3EA8-4E6F-98CC-11176A33BB68}"/>
              </a:ext>
            </a:extLst>
          </p:cNvPr>
          <p:cNvSpPr/>
          <p:nvPr/>
        </p:nvSpPr>
        <p:spPr>
          <a:xfrm>
            <a:off x="8321600" y="6370895"/>
            <a:ext cx="1359673" cy="34190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Double-Click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84E202-0EA8-4280-B159-6281CFDE8626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9001437" y="5747272"/>
            <a:ext cx="0" cy="62362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923CAAA-47FC-48B7-96AD-3348258C9537}"/>
              </a:ext>
            </a:extLst>
          </p:cNvPr>
          <p:cNvSpPr/>
          <p:nvPr/>
        </p:nvSpPr>
        <p:spPr>
          <a:xfrm>
            <a:off x="6937270" y="3591037"/>
            <a:ext cx="2969801" cy="17339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F7124C-BB25-403F-86EF-88574DA4F359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4338735" y="3477210"/>
            <a:ext cx="3365356" cy="21771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E75B48B7-1C5C-45B7-AA96-F50171346A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879" r="58589"/>
          <a:stretch/>
        </p:blipFill>
        <p:spPr>
          <a:xfrm>
            <a:off x="9879961" y="1007012"/>
            <a:ext cx="2139957" cy="123097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2D1B5BE-4389-4E79-B9A9-49D261A7C10F}"/>
              </a:ext>
            </a:extLst>
          </p:cNvPr>
          <p:cNvSpPr/>
          <p:nvPr/>
        </p:nvSpPr>
        <p:spPr>
          <a:xfrm>
            <a:off x="10143206" y="1867143"/>
            <a:ext cx="20778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F5DCBAD-DBE5-442C-B4B2-50B0C7B0CDBA}"/>
              </a:ext>
            </a:extLst>
          </p:cNvPr>
          <p:cNvSpPr/>
          <p:nvPr/>
        </p:nvSpPr>
        <p:spPr>
          <a:xfrm>
            <a:off x="11293191" y="1534368"/>
            <a:ext cx="35916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0E2723-642C-44B3-9CE8-2D863BD901EA}"/>
              </a:ext>
            </a:extLst>
          </p:cNvPr>
          <p:cNvSpPr/>
          <p:nvPr/>
        </p:nvSpPr>
        <p:spPr>
          <a:xfrm>
            <a:off x="9918461" y="1867143"/>
            <a:ext cx="20778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DA53E1D-D5D3-40CB-84AF-C16266B4AAD3}"/>
              </a:ext>
            </a:extLst>
          </p:cNvPr>
          <p:cNvSpPr/>
          <p:nvPr/>
        </p:nvSpPr>
        <p:spPr>
          <a:xfrm>
            <a:off x="11127263" y="1213225"/>
            <a:ext cx="35916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C0C10DB-1409-4A38-8F8F-03046DED93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19" t="-3179" r="-7422" b="-13388"/>
          <a:stretch/>
        </p:blipFill>
        <p:spPr>
          <a:xfrm>
            <a:off x="1138495" y="5260825"/>
            <a:ext cx="4027094" cy="102160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6E190C1-BEE2-40AB-A317-513F2BD4AC66}"/>
              </a:ext>
            </a:extLst>
          </p:cNvPr>
          <p:cNvSpPr/>
          <p:nvPr/>
        </p:nvSpPr>
        <p:spPr>
          <a:xfrm>
            <a:off x="2832374" y="5788802"/>
            <a:ext cx="408227" cy="362001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829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EF166BB-61DE-4AEE-A97A-FF72024B1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31" y="2792014"/>
            <a:ext cx="5284644" cy="3564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1c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>
                <a:solidFill>
                  <a:schemeClr val="tx1"/>
                </a:solidFill>
              </a:rPr>
              <a:t>Task 1c</a:t>
            </a:r>
            <a:r>
              <a:rPr lang="en-HK" altLang="zh-TW" sz="2400" dirty="0"/>
              <a:t>: </a:t>
            </a:r>
            <a:r>
              <a:rPr lang="en-HK" altLang="zh-TW" sz="2400" dirty="0">
                <a:solidFill>
                  <a:srgbClr val="FF0000"/>
                </a:solidFill>
              </a:rPr>
              <a:t>Place</a:t>
            </a:r>
            <a:r>
              <a:rPr lang="en-HK" altLang="zh-TW" sz="2400" dirty="0"/>
              <a:t> the </a:t>
            </a:r>
            <a:r>
              <a:rPr lang="en-HK" altLang="zh-TW" sz="2400" dirty="0">
                <a:solidFill>
                  <a:srgbClr val="0070C0"/>
                </a:solidFill>
              </a:rPr>
              <a:t>BLUE</a:t>
            </a:r>
            <a:r>
              <a:rPr lang="en-HK" altLang="zh-TW" sz="2400" dirty="0">
                <a:solidFill>
                  <a:srgbClr val="FF0000"/>
                </a:solidFill>
              </a:rPr>
              <a:t> </a:t>
            </a:r>
            <a:r>
              <a:rPr lang="en-HK" altLang="zh-TW" sz="2400" dirty="0"/>
              <a:t>block</a:t>
            </a:r>
            <a:r>
              <a:rPr lang="en-HK" altLang="zh-TW" sz="2400" dirty="0">
                <a:solidFill>
                  <a:srgbClr val="FF0000"/>
                </a:solidFill>
              </a:rPr>
              <a:t> </a:t>
            </a:r>
            <a:r>
              <a:rPr lang="en-HK" altLang="zh-TW" sz="2400" dirty="0"/>
              <a:t>on the table </a:t>
            </a:r>
            <a:r>
              <a:rPr lang="en-HK" altLang="zh-TW" sz="2400" dirty="0">
                <a:solidFill>
                  <a:srgbClr val="FF0000"/>
                </a:solidFill>
              </a:rPr>
              <a:t>(inside Blue colour area)</a:t>
            </a:r>
            <a:r>
              <a:rPr lang="en-HK" altLang="zh-TW" sz="2400" dirty="0"/>
              <a:t> </a:t>
            </a:r>
            <a:r>
              <a:rPr lang="en-US" altLang="zh-TW" sz="2400" dirty="0"/>
              <a:t>using 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HK" altLang="zh-TW" sz="2400" dirty="0">
                <a:solidFill>
                  <a:srgbClr val="0070C0"/>
                </a:solidFill>
              </a:rPr>
              <a:t>Forward Kinematics </a:t>
            </a:r>
            <a:r>
              <a:rPr lang="en-US" sz="2400" dirty="0"/>
              <a:t>and write down the procedure.</a:t>
            </a:r>
            <a:r>
              <a:rPr lang="en-HK" altLang="zh-TW" sz="2400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HK" altLang="zh-TW" sz="24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9A0E46E-BE8B-4847-A91C-E7D29204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639121"/>
              </p:ext>
            </p:extLst>
          </p:nvPr>
        </p:nvGraphicFramePr>
        <p:xfrm>
          <a:off x="803351" y="2941320"/>
          <a:ext cx="5576908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0070C0"/>
                          </a:solidFill>
                        </a:rPr>
                        <a:t>Blue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0.025m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4026E114-C97A-44BE-8C3B-D2CC31AFDAEC}"/>
              </a:ext>
            </a:extLst>
          </p:cNvPr>
          <p:cNvSpPr/>
          <p:nvPr/>
        </p:nvSpPr>
        <p:spPr>
          <a:xfrm>
            <a:off x="8674047" y="2481609"/>
            <a:ext cx="1362419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615BD12-5EAD-43BF-9B3D-B75D524C8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315967"/>
              </p:ext>
            </p:extLst>
          </p:nvPr>
        </p:nvGraphicFramePr>
        <p:xfrm>
          <a:off x="803351" y="4470328"/>
          <a:ext cx="5576908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0070C0"/>
                          </a:solidFill>
                        </a:rPr>
                        <a:t>Blue</a:t>
                      </a:r>
                      <a:r>
                        <a:rPr lang="en-HK" dirty="0"/>
                        <a:t> Block final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-0.667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578A-6C80-44DC-94AC-293B988B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2635F-E0F6-41CF-977B-126B028D5C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175862"/>
            <a:ext cx="1276350" cy="12763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A611E6-76DB-4030-AAB8-1E0536963900}"/>
              </a:ext>
            </a:extLst>
          </p:cNvPr>
          <p:cNvCxnSpPr>
            <a:cxnSpLocks/>
          </p:cNvCxnSpPr>
          <p:nvPr/>
        </p:nvCxnSpPr>
        <p:spPr>
          <a:xfrm>
            <a:off x="7593496" y="1852654"/>
            <a:ext cx="151074" cy="19719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5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1c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911283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tx1"/>
                </a:solidFill>
              </a:rPr>
              <a:t>Second chance (Failed for picking and placing BLUE block)</a:t>
            </a:r>
            <a:endParaRPr lang="en-HK" altLang="zh-TW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HK" altLang="zh-TW" sz="2400" dirty="0">
                <a:solidFill>
                  <a:schemeClr val="tx1"/>
                </a:solidFill>
              </a:rPr>
              <a:t>Task 1c</a:t>
            </a:r>
            <a:r>
              <a:rPr lang="en-HK" altLang="zh-TW" sz="2400" dirty="0"/>
              <a:t>: </a:t>
            </a:r>
            <a:r>
              <a:rPr lang="en-HK" altLang="zh-TW" sz="2400" dirty="0">
                <a:solidFill>
                  <a:srgbClr val="FF0000"/>
                </a:solidFill>
              </a:rPr>
              <a:t>Place</a:t>
            </a:r>
            <a:r>
              <a:rPr lang="en-HK" altLang="zh-TW" sz="2400" dirty="0"/>
              <a:t> the </a:t>
            </a:r>
            <a:r>
              <a:rPr lang="en-HK" altLang="zh-TW" sz="2400" dirty="0">
                <a:solidFill>
                  <a:srgbClr val="7030A0"/>
                </a:solidFill>
              </a:rPr>
              <a:t>PURPLE</a:t>
            </a:r>
            <a:r>
              <a:rPr lang="en-HK" altLang="zh-TW" sz="2400" dirty="0">
                <a:solidFill>
                  <a:srgbClr val="FF0000"/>
                </a:solidFill>
              </a:rPr>
              <a:t> </a:t>
            </a:r>
            <a:r>
              <a:rPr lang="en-HK" altLang="zh-TW" sz="2400" dirty="0"/>
              <a:t>block</a:t>
            </a:r>
            <a:r>
              <a:rPr lang="en-HK" altLang="zh-TW" sz="2400" dirty="0">
                <a:solidFill>
                  <a:srgbClr val="FF0000"/>
                </a:solidFill>
              </a:rPr>
              <a:t> </a:t>
            </a:r>
            <a:r>
              <a:rPr lang="en-HK" altLang="zh-TW" sz="2400" dirty="0"/>
              <a:t>on the table </a:t>
            </a:r>
            <a:r>
              <a:rPr lang="en-HK" altLang="zh-TW" sz="2400" dirty="0">
                <a:solidFill>
                  <a:srgbClr val="FF0000"/>
                </a:solidFill>
              </a:rPr>
              <a:t>(inside Blue colour area)</a:t>
            </a:r>
            <a:r>
              <a:rPr lang="en-HK" altLang="zh-TW" sz="2400" dirty="0"/>
              <a:t> </a:t>
            </a:r>
            <a:r>
              <a:rPr lang="en-US" altLang="zh-TW" sz="2400" dirty="0"/>
              <a:t>using 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HK" altLang="zh-TW" sz="2400" dirty="0">
                <a:solidFill>
                  <a:srgbClr val="0070C0"/>
                </a:solidFill>
              </a:rPr>
              <a:t>Forward Kinematics </a:t>
            </a:r>
            <a:r>
              <a:rPr lang="en-US" sz="2400" dirty="0"/>
              <a:t>and write down the procedure.</a:t>
            </a:r>
            <a:r>
              <a:rPr lang="en-HK" altLang="zh-TW" sz="2400" dirty="0">
                <a:solidFill>
                  <a:srgbClr val="0070C0"/>
                </a:solidFill>
              </a:rPr>
              <a:t> </a:t>
            </a:r>
          </a:p>
          <a:p>
            <a:r>
              <a:rPr lang="en-US" altLang="zh-TW" sz="2400" dirty="0"/>
              <a:t>Arrive at </a:t>
            </a:r>
            <a:r>
              <a:rPr lang="en-US" altLang="zh-TW" sz="2400" dirty="0">
                <a:solidFill>
                  <a:srgbClr val="7030A0"/>
                </a:solidFill>
              </a:rPr>
              <a:t>PURPLE</a:t>
            </a:r>
            <a:r>
              <a:rPr lang="en-US" altLang="zh-TW" sz="2400" dirty="0"/>
              <a:t> block:</a:t>
            </a:r>
          </a:p>
          <a:p>
            <a:pPr marL="858837" lvl="1" indent="-457200">
              <a:buFont typeface="+mj-lt"/>
              <a:buAutoNum type="arabicPeriod"/>
            </a:pPr>
            <a:r>
              <a:rPr lang="en-US" altLang="zh-TW" sz="2300" dirty="0">
                <a:solidFill>
                  <a:schemeClr val="tx1"/>
                </a:solidFill>
              </a:rPr>
              <a:t>Click “</a:t>
            </a:r>
            <a:r>
              <a:rPr lang="en-US" altLang="zh-TW" sz="2300" dirty="0">
                <a:solidFill>
                  <a:srgbClr val="FF0000"/>
                </a:solidFill>
              </a:rPr>
              <a:t>Home Position</a:t>
            </a:r>
            <a:r>
              <a:rPr lang="en-US" altLang="zh-TW" sz="2300" dirty="0">
                <a:solidFill>
                  <a:schemeClr val="tx1"/>
                </a:solidFill>
              </a:rPr>
              <a:t>” </a:t>
            </a:r>
          </a:p>
          <a:p>
            <a:pPr marL="858837" lvl="1" indent="-457200">
              <a:buFont typeface="+mj-lt"/>
              <a:buAutoNum type="arabicPeriod"/>
            </a:pPr>
            <a:r>
              <a:rPr lang="en-US" altLang="zh-TW" sz="2400" dirty="0">
                <a:solidFill>
                  <a:schemeClr val="tx1"/>
                </a:solidFill>
              </a:rPr>
              <a:t>Click “</a:t>
            </a:r>
            <a:r>
              <a:rPr lang="en-US" altLang="zh-TW" sz="2400" dirty="0">
                <a:solidFill>
                  <a:srgbClr val="FF0000"/>
                </a:solidFill>
              </a:rPr>
              <a:t>Joint Angle Configuration” </a:t>
            </a:r>
            <a:r>
              <a:rPr lang="en-US" altLang="zh-TW" sz="2400" dirty="0">
                <a:solidFill>
                  <a:schemeClr val="tx1"/>
                </a:solidFill>
              </a:rPr>
              <a:t>and </a:t>
            </a:r>
          </a:p>
          <a:p>
            <a:pPr marL="109537" indent="0">
              <a:buNone/>
            </a:pPr>
            <a:r>
              <a:rPr lang="en-US" altLang="zh-TW" sz="2400" dirty="0"/>
              <a:t>input the following value and press enter</a:t>
            </a:r>
            <a:endParaRPr lang="en-HK" altLang="zh-TW" sz="2400" dirty="0"/>
          </a:p>
          <a:p>
            <a:pPr marL="109537" indent="0">
              <a:lnSpc>
                <a:spcPct val="150000"/>
              </a:lnSpc>
              <a:buNone/>
            </a:pPr>
            <a:endParaRPr lang="en-HK" altLang="zh-TW" sz="24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en-HK" altLang="zh-TW" sz="24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26E114-C97A-44BE-8C3B-D2CC31AFDAEC}"/>
              </a:ext>
            </a:extLst>
          </p:cNvPr>
          <p:cNvSpPr/>
          <p:nvPr/>
        </p:nvSpPr>
        <p:spPr>
          <a:xfrm>
            <a:off x="8788712" y="2862176"/>
            <a:ext cx="1362419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578A-6C80-44DC-94AC-293B988B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2635F-E0F6-41CF-977B-126B028D5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175862"/>
            <a:ext cx="1276350" cy="12763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4EE7B6-B629-4FCB-92B7-3AB1636F2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869" y="3183651"/>
            <a:ext cx="5044106" cy="307664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A611E6-76DB-4030-AAB8-1E0536963900}"/>
              </a:ext>
            </a:extLst>
          </p:cNvPr>
          <p:cNvCxnSpPr>
            <a:cxnSpLocks/>
          </p:cNvCxnSpPr>
          <p:nvPr/>
        </p:nvCxnSpPr>
        <p:spPr>
          <a:xfrm>
            <a:off x="7996335" y="2452212"/>
            <a:ext cx="233265" cy="16345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086D939-7504-47F2-8082-15F564547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982" y="4264264"/>
            <a:ext cx="4214535" cy="2079449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615BD12-5EAD-43BF-9B3D-B75D524C8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87211"/>
              </p:ext>
            </p:extLst>
          </p:nvPr>
        </p:nvGraphicFramePr>
        <p:xfrm>
          <a:off x="5138717" y="5844753"/>
          <a:ext cx="5576908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7030A0"/>
                          </a:solidFill>
                        </a:rPr>
                        <a:t>PURPLE</a:t>
                      </a:r>
                      <a:r>
                        <a:rPr lang="en-HK" dirty="0"/>
                        <a:t> Block final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-0.667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549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Task1 – Troubleshoot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dirty="0"/>
              <a:t>Step 1: </a:t>
            </a:r>
            <a:r>
              <a:rPr lang="en-US" altLang="en-US" dirty="0">
                <a:solidFill>
                  <a:srgbClr val="FF0000"/>
                </a:solidFill>
              </a:rPr>
              <a:t>Switch</a:t>
            </a:r>
            <a:r>
              <a:rPr lang="en-US" altLang="en-US" dirty="0"/>
              <a:t> to the Spyder </a:t>
            </a:r>
            <a:r>
              <a:rPr lang="en-US" altLang="en-US" dirty="0" err="1"/>
              <a:t>IPython</a:t>
            </a:r>
            <a:r>
              <a:rPr lang="en-US" altLang="en-US" dirty="0"/>
              <a:t> Console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2: </a:t>
            </a:r>
            <a:r>
              <a:rPr lang="en-US" altLang="en-US" dirty="0">
                <a:solidFill>
                  <a:srgbClr val="FF0000"/>
                </a:solidFill>
              </a:rPr>
              <a:t>Stop</a:t>
            </a:r>
            <a:r>
              <a:rPr lang="en-US" altLang="en-US" dirty="0"/>
              <a:t> the program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</a:t>
            </a:r>
            <a:r>
              <a:rPr lang="en-US" altLang="en-US" dirty="0"/>
              <a:t>”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3: </a:t>
            </a:r>
            <a:r>
              <a:rPr lang="en-US" altLang="en-US" dirty="0">
                <a:solidFill>
                  <a:srgbClr val="FF0000"/>
                </a:solidFill>
              </a:rPr>
              <a:t>Open</a:t>
            </a:r>
            <a:r>
              <a:rPr lang="en-US" altLang="en-US" dirty="0"/>
              <a:t> a new console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D</a:t>
            </a:r>
            <a:r>
              <a:rPr lang="en-US" altLang="en-US" dirty="0"/>
              <a:t>” 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4:</a:t>
            </a:r>
            <a:r>
              <a:rPr lang="en-US" altLang="en-US" dirty="0">
                <a:solidFill>
                  <a:srgbClr val="FF0000"/>
                </a:solidFill>
              </a:rPr>
              <a:t> Stop</a:t>
            </a:r>
            <a:r>
              <a:rPr lang="en-US" altLang="en-US" dirty="0"/>
              <a:t> the V-REP simulation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5: </a:t>
            </a:r>
            <a:r>
              <a:rPr lang="en-US" altLang="en-US" dirty="0">
                <a:solidFill>
                  <a:srgbClr val="FF0000"/>
                </a:solidFill>
              </a:rPr>
              <a:t>Run </a:t>
            </a:r>
            <a:r>
              <a:rPr lang="en-US" altLang="en-US" dirty="0"/>
              <a:t>the program at Spyder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578A-6C80-44DC-94AC-293B988B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2635F-E0F6-41CF-977B-126B028D5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300A79D1-B4D0-40C2-BF5B-DADBD86EC820}"/>
              </a:ext>
            </a:extLst>
          </p:cNvPr>
          <p:cNvSpPr/>
          <p:nvPr/>
        </p:nvSpPr>
        <p:spPr>
          <a:xfrm>
            <a:off x="10016046" y="13279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7ECCF2-2FA9-47FD-913D-2A2760A1E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92"/>
          <a:stretch/>
        </p:blipFill>
        <p:spPr>
          <a:xfrm>
            <a:off x="6548913" y="1039421"/>
            <a:ext cx="3368796" cy="1097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2405D0-9AD4-4658-A1DE-EE696EF44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743" y="5508174"/>
            <a:ext cx="3429479" cy="6477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2BB5B08-DFAD-4014-A8C2-E66BBBFD9470}"/>
              </a:ext>
            </a:extLst>
          </p:cNvPr>
          <p:cNvSpPr/>
          <p:nvPr/>
        </p:nvSpPr>
        <p:spPr>
          <a:xfrm>
            <a:off x="8103387" y="5847559"/>
            <a:ext cx="291656" cy="268353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E31DCADC-C4BB-44BD-BE40-8124EA972B77}"/>
              </a:ext>
            </a:extLst>
          </p:cNvPr>
          <p:cNvSpPr/>
          <p:nvPr/>
        </p:nvSpPr>
        <p:spPr>
          <a:xfrm>
            <a:off x="8484238" y="5755196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5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8D5285B-B6E9-4D96-9273-17C15EB98A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879" r="58589"/>
          <a:stretch/>
        </p:blipFill>
        <p:spPr>
          <a:xfrm>
            <a:off x="7846157" y="2529787"/>
            <a:ext cx="2866438" cy="164887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36D683-CB47-44D1-9BC2-6A2B2266FD28}"/>
              </a:ext>
            </a:extLst>
          </p:cNvPr>
          <p:cNvSpPr/>
          <p:nvPr/>
        </p:nvSpPr>
        <p:spPr>
          <a:xfrm>
            <a:off x="8233311" y="3664402"/>
            <a:ext cx="278322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7D873F-A1A7-42DA-B30B-597175169726}"/>
              </a:ext>
            </a:extLst>
          </p:cNvPr>
          <p:cNvSpPr/>
          <p:nvPr/>
        </p:nvSpPr>
        <p:spPr>
          <a:xfrm>
            <a:off x="9749598" y="3222295"/>
            <a:ext cx="481093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C4EC45-54C6-44F0-9D2A-3035530471DC}"/>
              </a:ext>
            </a:extLst>
          </p:cNvPr>
          <p:cNvSpPr/>
          <p:nvPr/>
        </p:nvSpPr>
        <p:spPr>
          <a:xfrm>
            <a:off x="7927425" y="3664402"/>
            <a:ext cx="278322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EE31E6-D93D-42F8-8827-1B9F56257976}"/>
              </a:ext>
            </a:extLst>
          </p:cNvPr>
          <p:cNvSpPr/>
          <p:nvPr/>
        </p:nvSpPr>
        <p:spPr>
          <a:xfrm>
            <a:off x="9509051" y="2758227"/>
            <a:ext cx="481093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546C93F6-4F0B-44E8-B50C-4EC5B6FD2E87}"/>
              </a:ext>
            </a:extLst>
          </p:cNvPr>
          <p:cNvSpPr/>
          <p:nvPr/>
        </p:nvSpPr>
        <p:spPr>
          <a:xfrm>
            <a:off x="10257239" y="3200731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2</a:t>
            </a: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050F0B6D-D8C2-421D-A504-63820C49FA72}"/>
              </a:ext>
            </a:extLst>
          </p:cNvPr>
          <p:cNvSpPr/>
          <p:nvPr/>
        </p:nvSpPr>
        <p:spPr>
          <a:xfrm>
            <a:off x="10020210" y="2758227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3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A84EF25-2750-43C4-874B-53F1F96A3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856" y="4503454"/>
            <a:ext cx="9551709" cy="66085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B183E9F-8D97-4F26-AF5F-99DE943916FB}"/>
              </a:ext>
            </a:extLst>
          </p:cNvPr>
          <p:cNvSpPr/>
          <p:nvPr/>
        </p:nvSpPr>
        <p:spPr>
          <a:xfrm>
            <a:off x="8087483" y="4838198"/>
            <a:ext cx="291656" cy="268353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FB0DBCDA-8ADC-4C10-8F50-5472F60C2C58}"/>
              </a:ext>
            </a:extLst>
          </p:cNvPr>
          <p:cNvSpPr/>
          <p:nvPr/>
        </p:nvSpPr>
        <p:spPr>
          <a:xfrm>
            <a:off x="8403812" y="47526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2166427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5182BBD-1C85-4A44-B697-1A10F37A5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510926"/>
              </p:ext>
            </p:extLst>
          </p:nvPr>
        </p:nvGraphicFramePr>
        <p:xfrm>
          <a:off x="803351" y="3126102"/>
          <a:ext cx="557690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WHITE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0.125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+0.325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5022D13F-0E97-459A-8F01-0E02C29F7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05856"/>
              </p:ext>
            </p:extLst>
          </p:nvPr>
        </p:nvGraphicFramePr>
        <p:xfrm>
          <a:off x="803351" y="4610762"/>
          <a:ext cx="5576908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WHITE</a:t>
                      </a:r>
                      <a:r>
                        <a:rPr lang="en-HK" dirty="0"/>
                        <a:t> Block final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-0.54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-0.165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</a:t>
            </a:r>
            <a:r>
              <a:rPr lang="en-HK" sz="3600" dirty="0" smtClean="0"/>
              <a:t>Additional </a:t>
            </a:r>
            <a:r>
              <a:rPr lang="en-HK" sz="3600" dirty="0"/>
              <a:t>Task (optional)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>
                <a:solidFill>
                  <a:srgbClr val="FF0000"/>
                </a:solidFill>
              </a:rPr>
              <a:t>Place</a:t>
            </a:r>
            <a:r>
              <a:rPr lang="en-HK" altLang="zh-TW" sz="2400" dirty="0"/>
              <a:t> the </a:t>
            </a:r>
            <a:r>
              <a:rPr lang="en-HK" altLang="zh-TW" sz="2400" dirty="0">
                <a:solidFill>
                  <a:srgbClr val="FF0000"/>
                </a:solidFill>
              </a:rPr>
              <a:t>RED</a:t>
            </a:r>
            <a:r>
              <a:rPr lang="en-HK" altLang="zh-TW" sz="2400" dirty="0">
                <a:solidFill>
                  <a:srgbClr val="0070C0"/>
                </a:solidFill>
              </a:rPr>
              <a:t> </a:t>
            </a:r>
            <a:r>
              <a:rPr lang="en-HK" altLang="zh-TW" sz="2400" dirty="0"/>
              <a:t>and</a:t>
            </a:r>
            <a:r>
              <a:rPr lang="en-HK" altLang="zh-TW" sz="2400" dirty="0">
                <a:solidFill>
                  <a:srgbClr val="0070C0"/>
                </a:solidFill>
              </a:rPr>
              <a:t> </a:t>
            </a:r>
            <a:r>
              <a:rPr lang="en-HK" altLang="zh-TW" sz="2400" dirty="0">
                <a:solidFill>
                  <a:srgbClr val="FF0000"/>
                </a:solidFill>
              </a:rPr>
              <a:t>WHITE </a:t>
            </a:r>
            <a:r>
              <a:rPr lang="en-HK" altLang="zh-TW" sz="2400" dirty="0"/>
              <a:t>block</a:t>
            </a:r>
            <a:r>
              <a:rPr lang="en-HK" altLang="zh-TW" sz="2400" dirty="0">
                <a:solidFill>
                  <a:srgbClr val="FF0000"/>
                </a:solidFill>
              </a:rPr>
              <a:t> </a:t>
            </a:r>
            <a:r>
              <a:rPr lang="en-HK" altLang="zh-TW" sz="2400" dirty="0"/>
              <a:t>on the table </a:t>
            </a:r>
            <a:r>
              <a:rPr lang="en-HK" altLang="zh-TW" sz="2400" dirty="0">
                <a:solidFill>
                  <a:srgbClr val="FF0000"/>
                </a:solidFill>
              </a:rPr>
              <a:t>(red colour area)</a:t>
            </a:r>
            <a:r>
              <a:rPr lang="en-HK" altLang="zh-TW" sz="2400" dirty="0"/>
              <a:t> </a:t>
            </a:r>
            <a:r>
              <a:rPr lang="en-US" altLang="zh-TW" sz="2400" dirty="0"/>
              <a:t>using </a:t>
            </a:r>
            <a:r>
              <a:rPr lang="en-HK" altLang="zh-TW" sz="2400" dirty="0">
                <a:solidFill>
                  <a:srgbClr val="0070C0"/>
                </a:solidFill>
              </a:rPr>
              <a:t>Forward Kinematics</a:t>
            </a:r>
            <a:r>
              <a:rPr lang="en-US" sz="2400" dirty="0"/>
              <a:t>.</a:t>
            </a:r>
            <a:r>
              <a:rPr lang="en-HK" altLang="zh-TW" sz="2400" dirty="0">
                <a:solidFill>
                  <a:srgbClr val="0070C0"/>
                </a:solidFill>
              </a:rPr>
              <a:t> 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(Remark: The position and orientation should be same) </a:t>
            </a:r>
            <a:endParaRPr lang="en-HK" altLang="zh-TW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HK" altLang="zh-TW" sz="24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9A0E46E-BE8B-4847-A91C-E7D29204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892481"/>
              </p:ext>
            </p:extLst>
          </p:nvPr>
        </p:nvGraphicFramePr>
        <p:xfrm>
          <a:off x="803351" y="3885561"/>
          <a:ext cx="5576908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FF00"/>
                          </a:solidFill>
                        </a:rPr>
                        <a:t>Yellow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-0.225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4026E114-C97A-44BE-8C3B-D2CC31AFDAEC}"/>
              </a:ext>
            </a:extLst>
          </p:cNvPr>
          <p:cNvSpPr/>
          <p:nvPr/>
        </p:nvSpPr>
        <p:spPr>
          <a:xfrm>
            <a:off x="8713802" y="2743827"/>
            <a:ext cx="1362419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615BD12-5EAD-43BF-9B3D-B75D524C8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199733"/>
              </p:ext>
            </p:extLst>
          </p:nvPr>
        </p:nvGraphicFramePr>
        <p:xfrm>
          <a:off x="803351" y="5349723"/>
          <a:ext cx="5576908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FF00"/>
                          </a:solidFill>
                        </a:rPr>
                        <a:t>Yellow</a:t>
                      </a:r>
                      <a:r>
                        <a:rPr lang="en-HK" dirty="0"/>
                        <a:t> Block final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-0.54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+0.165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578A-6C80-44DC-94AC-293B988B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2635F-E0F6-41CF-977B-126B028D5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345A97-1D1B-4D8C-976B-ECCFDDDA4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346" y="3054232"/>
            <a:ext cx="5373333" cy="338980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A611E6-76DB-4030-AAB8-1E0536963900}"/>
              </a:ext>
            </a:extLst>
          </p:cNvPr>
          <p:cNvCxnSpPr>
            <a:cxnSpLocks/>
          </p:cNvCxnSpPr>
          <p:nvPr/>
        </p:nvCxnSpPr>
        <p:spPr>
          <a:xfrm>
            <a:off x="7453993" y="1845530"/>
            <a:ext cx="958487" cy="18304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06DA7D-E360-431D-B341-DF3CEBA9AF51}"/>
              </a:ext>
            </a:extLst>
          </p:cNvPr>
          <p:cNvCxnSpPr>
            <a:cxnSpLocks/>
          </p:cNvCxnSpPr>
          <p:nvPr/>
        </p:nvCxnSpPr>
        <p:spPr>
          <a:xfrm>
            <a:off x="7453993" y="1867094"/>
            <a:ext cx="958487" cy="27605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681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2272571" y="2418637"/>
            <a:ext cx="808514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HK" altLang="ko-KR" sz="6600" dirty="0">
                <a:latin typeface="+mj-lt"/>
                <a:cs typeface="Arial" pitchFamily="34" charset="0"/>
              </a:rPr>
              <a:t>Q&amp;A</a:t>
            </a:r>
            <a:endParaRPr lang="ko-KR" altLang="en-US" sz="66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9321398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6" name="Picture 8" descr="industrial centre">
            <a:extLst>
              <a:ext uri="{FF2B5EF4-FFF2-40B4-BE49-F238E27FC236}">
                <a16:creationId xmlns:a16="http://schemas.microsoft.com/office/drawing/2014/main" id="{48EFED48-CB56-4104-89E9-1D5395348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A037CA8A-E812-4487-98B3-C3AB394E2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37B12A80-E51C-44DD-97F7-029911C93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UR3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Joints (UR3):</a:t>
            </a:r>
          </a:p>
          <a:p>
            <a:pPr lvl="1">
              <a:lnSpc>
                <a:spcPct val="150000"/>
              </a:lnSpc>
            </a:pPr>
            <a:r>
              <a:rPr lang="en-HK" altLang="en-US" sz="2000" dirty="0">
                <a:solidFill>
                  <a:schemeClr val="tx1"/>
                </a:solidFill>
              </a:rPr>
              <a:t>From UR3_joint1 to UR3_joint6</a:t>
            </a:r>
            <a:endParaRPr lang="en-US" altLang="en-US" sz="2000" dirty="0"/>
          </a:p>
          <a:p>
            <a:pPr lvl="1">
              <a:lnSpc>
                <a:spcPct val="200000"/>
              </a:lnSpc>
            </a:pPr>
            <a:endParaRPr lang="en-US" altLang="en-US" sz="2000" dirty="0"/>
          </a:p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F90F99-E82A-4592-B871-4EF4BF6EC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17" y="2561630"/>
            <a:ext cx="2618510" cy="3416942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HK" altLang="en-US" sz="2400" dirty="0"/>
              <a:t>End-effector (Tip):</a:t>
            </a:r>
          </a:p>
          <a:p>
            <a:pPr lvl="1">
              <a:lnSpc>
                <a:spcPct val="200000"/>
              </a:lnSpc>
            </a:pPr>
            <a:endParaRPr lang="en-US" altLang="en-US" sz="2000" dirty="0"/>
          </a:p>
          <a:p>
            <a:pPr lvl="1">
              <a:lnSpc>
                <a:spcPct val="200000"/>
              </a:lnSpc>
            </a:pPr>
            <a:endParaRPr lang="en-US" altLang="en-US" sz="2000" dirty="0"/>
          </a:p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0ADBF-EF36-4262-9BD0-0A26DA13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965" y="2561630"/>
            <a:ext cx="2517740" cy="3416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508CE9-79E8-41E7-8F8B-285249FB0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160" y="2397329"/>
            <a:ext cx="2691224" cy="35812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F4C8E18-9602-4434-8F94-9E240599D798}"/>
              </a:ext>
            </a:extLst>
          </p:cNvPr>
          <p:cNvSpPr/>
          <p:nvPr/>
        </p:nvSpPr>
        <p:spPr>
          <a:xfrm>
            <a:off x="7423160" y="2561630"/>
            <a:ext cx="881085" cy="850641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6E7117BA-9419-4F23-890B-AF04D808C7D1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7457600" y="2155526"/>
            <a:ext cx="677171" cy="135035"/>
          </a:xfrm>
          <a:prstGeom prst="curvedConnector3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E892C6-CE19-4CA3-BC12-295F5AA0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0D6486-CAB0-4F07-ADC3-211700C1A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1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Tools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Camera </a:t>
            </a:r>
            <a:r>
              <a:rPr lang="en-US" altLang="en-US" sz="2400" dirty="0">
                <a:solidFill>
                  <a:srgbClr val="FF0000"/>
                </a:solidFill>
              </a:rPr>
              <a:t>Pan</a:t>
            </a:r>
            <a:r>
              <a:rPr lang="en-US" altLang="en-US" sz="2400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en-US" sz="2300" dirty="0"/>
              <a:t>Moving the camera</a:t>
            </a:r>
          </a:p>
          <a:p>
            <a:pPr>
              <a:lnSpc>
                <a:spcPct val="200000"/>
              </a:lnSpc>
            </a:pPr>
            <a:r>
              <a:rPr lang="en-US" altLang="en-US" sz="2400" dirty="0"/>
              <a:t>Camera </a:t>
            </a:r>
            <a:r>
              <a:rPr lang="en-US" altLang="en-US" sz="2400" dirty="0">
                <a:solidFill>
                  <a:srgbClr val="FF0000"/>
                </a:solidFill>
              </a:rPr>
              <a:t>Rotate</a:t>
            </a:r>
            <a:r>
              <a:rPr lang="en-US" altLang="en-US" sz="2400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en-US" sz="2300" dirty="0"/>
              <a:t>Rotating the camera</a:t>
            </a:r>
          </a:p>
          <a:p>
            <a:pPr>
              <a:lnSpc>
                <a:spcPct val="200000"/>
              </a:lnSpc>
            </a:pPr>
            <a:r>
              <a:rPr lang="en-US" altLang="en-US" sz="2400" dirty="0"/>
              <a:t>Camera </a:t>
            </a:r>
            <a:r>
              <a:rPr lang="en-US" altLang="en-US" sz="2400" dirty="0">
                <a:solidFill>
                  <a:srgbClr val="FF0000"/>
                </a:solidFill>
              </a:rPr>
              <a:t>Shift:</a:t>
            </a:r>
            <a:endParaRPr lang="en-US" altLang="en-US" sz="2000" dirty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HK" sz="2300" dirty="0"/>
              <a:t>Zoom in or Zoom out </a:t>
            </a:r>
            <a:endParaRPr lang="en-US" altLang="en-US" sz="23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E7B9EAE-77EF-4937-95B3-66BBD17EEBBC}"/>
              </a:ext>
            </a:extLst>
          </p:cNvPr>
          <p:cNvSpPr/>
          <p:nvPr/>
        </p:nvSpPr>
        <p:spPr>
          <a:xfrm>
            <a:off x="7792084" y="3276600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C55A836-085F-4F6C-8B50-09682B81D15B}"/>
              </a:ext>
            </a:extLst>
          </p:cNvPr>
          <p:cNvSpPr/>
          <p:nvPr/>
        </p:nvSpPr>
        <p:spPr>
          <a:xfrm>
            <a:off x="7792085" y="5074007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88A0D-C63D-4D9B-8B40-45DF8509E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944" y="1546416"/>
            <a:ext cx="362001" cy="390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551CC-2108-42DD-86D6-653654460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944" y="3100363"/>
            <a:ext cx="390580" cy="352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B61ADE-1108-4B7F-A97D-E7AE3A414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417" y="4589692"/>
            <a:ext cx="381053" cy="371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17AED1-4D46-4D67-9984-CF6DECE61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994" y="4512743"/>
            <a:ext cx="2284460" cy="17484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FCBCCF-E77E-44C3-8BC0-33226C42E8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951" y="4553502"/>
            <a:ext cx="2344613" cy="1676224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4BF8FB13-E518-4ED4-AEDF-AF6F0E76C6AA}"/>
              </a:ext>
            </a:extLst>
          </p:cNvPr>
          <p:cNvSpPr/>
          <p:nvPr/>
        </p:nvSpPr>
        <p:spPr>
          <a:xfrm>
            <a:off x="7792083" y="1685029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15866C-8A44-4E9B-911A-C626607B3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2994" y="2963328"/>
            <a:ext cx="1911616" cy="1236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196FF0-04FA-4416-B123-0989A1E1F5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873" y="2862313"/>
            <a:ext cx="1704768" cy="1648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8C3E87-FD2E-4E5D-8C04-30C32ED0EE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0903" y="1181681"/>
            <a:ext cx="2015797" cy="14305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AA3E7E-8848-4B59-A477-2A11DAC9AA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40449" y="1242198"/>
            <a:ext cx="1911616" cy="13095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F8D0E3-C707-4E0C-B2AC-1721D3EE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7A5D6FE-C395-4F03-89D5-DB0CFC539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8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Tools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417666" y="1197426"/>
                <a:ext cx="10818583" cy="5072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US" altLang="en-US" sz="2400" dirty="0"/>
                  <a:t>Object Position: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Select the object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Click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HK" altLang="zh-TW" sz="2000" dirty="0">
                    <a:solidFill>
                      <a:schemeClr val="tx1"/>
                    </a:solidFill>
                  </a:rPr>
                  <a:t>Position:	X,</a:t>
                </a:r>
                <a:r>
                  <a:rPr lang="zh-TW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HK" altLang="zh-TW" sz="2000" dirty="0">
                    <a:solidFill>
                      <a:schemeClr val="tx1"/>
                    </a:solidFill>
                  </a:rPr>
                  <a:t>Y,  Z</a:t>
                </a:r>
                <a:endParaRPr lang="en-US" altLang="en-US" sz="2000" dirty="0"/>
              </a:p>
              <a:p>
                <a:pPr>
                  <a:lnSpc>
                    <a:spcPct val="200000"/>
                  </a:lnSpc>
                </a:pPr>
                <a:r>
                  <a:rPr lang="en-US" altLang="en-US" sz="2400" dirty="0"/>
                  <a:t>Object Orientation: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Select the object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Click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Orientation:  </a:t>
                </a:r>
                <a:r>
                  <a:rPr lang="en-US" altLang="en-US" sz="2000" dirty="0">
                    <a:solidFill>
                      <a:srgbClr val="C00000"/>
                    </a:solidFill>
                  </a:rPr>
                  <a:t>Alpha (</a:t>
                </a:r>
                <a:r>
                  <a:rPr lang="en-HK" dirty="0">
                    <a:solidFill>
                      <a:srgbClr val="C00000"/>
                    </a:solidFill>
                  </a:rPr>
                  <a:t>α)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en-US" sz="2000" dirty="0">
                    <a:solidFill>
                      <a:srgbClr val="0070C0"/>
                    </a:solidFill>
                  </a:rPr>
                  <a:t>Beta (</a:t>
                </a:r>
                <a:r>
                  <a:rPr lang="en-HK" sz="2000" dirty="0">
                    <a:solidFill>
                      <a:srgbClr val="0070C0"/>
                    </a:solidFill>
                  </a:rPr>
                  <a:t>β)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en-US" sz="2000" dirty="0">
                    <a:solidFill>
                      <a:srgbClr val="00B050"/>
                    </a:solidFill>
                  </a:rPr>
                  <a:t>Gamma(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HK" sz="2000" dirty="0">
                    <a:solidFill>
                      <a:srgbClr val="00B050"/>
                    </a:solidFill>
                  </a:rPr>
                  <a:t>)</a:t>
                </a:r>
                <a:endParaRPr lang="en-US" altLang="en-US" sz="2000" dirty="0">
                  <a:solidFill>
                    <a:srgbClr val="00B050"/>
                  </a:solidFill>
                </a:endParaRPr>
              </a:p>
              <a:p>
                <a:pPr lvl="1">
                  <a:lnSpc>
                    <a:spcPct val="200000"/>
                  </a:lnSpc>
                </a:pPr>
                <a:endParaRPr lang="en-US" altLang="en-US" sz="2000" dirty="0"/>
              </a:p>
              <a:p>
                <a:pPr>
                  <a:lnSpc>
                    <a:spcPct val="200000"/>
                  </a:lnSpc>
                </a:pPr>
                <a:endParaRPr lang="en-US" altLang="en-US" sz="2400" dirty="0"/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66" y="1197426"/>
                <a:ext cx="10818583" cy="5072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65DA43F-A145-4D98-BCEE-1F7356955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382" y="1845530"/>
            <a:ext cx="3667637" cy="1952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B1C53-2962-4832-B4BB-276A90892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382" y="4152594"/>
            <a:ext cx="3658111" cy="194337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E7B9EAE-77EF-4937-95B3-66BBD17EEBBC}"/>
              </a:ext>
            </a:extLst>
          </p:cNvPr>
          <p:cNvSpPr/>
          <p:nvPr/>
        </p:nvSpPr>
        <p:spPr>
          <a:xfrm>
            <a:off x="5989508" y="2551763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C55A836-085F-4F6C-8B50-09682B81D15B}"/>
              </a:ext>
            </a:extLst>
          </p:cNvPr>
          <p:cNvSpPr/>
          <p:nvPr/>
        </p:nvSpPr>
        <p:spPr>
          <a:xfrm>
            <a:off x="5989508" y="4775456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0CFFE2C-840D-42E5-A86F-0CDBCEC0C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004" y="2513522"/>
            <a:ext cx="3781953" cy="5811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DE0EBB-A955-4564-811F-D2FB9E840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5004" y="4717284"/>
            <a:ext cx="3810532" cy="60968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A326411-FC5D-48CA-806A-8768D1A8BDDE}"/>
              </a:ext>
            </a:extLst>
          </p:cNvPr>
          <p:cNvSpPr/>
          <p:nvPr/>
        </p:nvSpPr>
        <p:spPr>
          <a:xfrm>
            <a:off x="4233808" y="2647157"/>
            <a:ext cx="494523" cy="44747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75F6F-F2B7-499C-AD84-A75BD6F94070}"/>
              </a:ext>
            </a:extLst>
          </p:cNvPr>
          <p:cNvSpPr/>
          <p:nvPr/>
        </p:nvSpPr>
        <p:spPr>
          <a:xfrm>
            <a:off x="4574377" y="4857217"/>
            <a:ext cx="494523" cy="44747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4BD40C-A2F6-4ADD-8639-0DD97CE0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C1D352-A370-40CF-90D9-5159444A2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DE5CB21-4009-4104-8BB9-0525E877EBD2}"/>
              </a:ext>
            </a:extLst>
          </p:cNvPr>
          <p:cNvSpPr/>
          <p:nvPr/>
        </p:nvSpPr>
        <p:spPr>
          <a:xfrm>
            <a:off x="7280042" y="2870892"/>
            <a:ext cx="1714669" cy="558108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C02997-4896-42CE-A775-2199218294D3}"/>
              </a:ext>
            </a:extLst>
          </p:cNvPr>
          <p:cNvSpPr/>
          <p:nvPr/>
        </p:nvSpPr>
        <p:spPr>
          <a:xfrm>
            <a:off x="7293813" y="5161603"/>
            <a:ext cx="1829079" cy="558108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012AF-07E4-4CB3-9D30-02D6F95AC4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51"/>
          <a:stretch/>
        </p:blipFill>
        <p:spPr>
          <a:xfrm>
            <a:off x="3950270" y="3156668"/>
            <a:ext cx="1800225" cy="152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1302906" y="1042647"/>
            <a:ext cx="80851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HK" altLang="ko-KR" sz="5400" dirty="0">
                <a:latin typeface="+mj-lt"/>
                <a:cs typeface="Arial" pitchFamily="34" charset="0"/>
              </a:rPr>
              <a:t>Task 1: Forward Kinematics</a:t>
            </a:r>
            <a:endParaRPr lang="ko-KR" altLang="en-US" sz="54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9321398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6" name="Picture 8" descr="industrial centre">
            <a:extLst>
              <a:ext uri="{FF2B5EF4-FFF2-40B4-BE49-F238E27FC236}">
                <a16:creationId xmlns:a16="http://schemas.microsoft.com/office/drawing/2014/main" id="{48EFED48-CB56-4104-89E9-1D5395348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A037CA8A-E812-4487-98B3-C3AB394E2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37B12A80-E51C-44DD-97F7-029911C93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50C5DD6-ECB6-4166-AFC0-1FC9A625E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396" y="2708942"/>
            <a:ext cx="6161846" cy="332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9D61A-641E-42C2-955C-D0DD8F202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178" y="1534555"/>
            <a:ext cx="7332659" cy="47593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V-REP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05633" y="829823"/>
            <a:ext cx="11477485" cy="553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Start the V-REP </a:t>
            </a:r>
            <a:r>
              <a:rPr lang="en-US" altLang="en-US" sz="2400" dirty="0">
                <a:solidFill>
                  <a:srgbClr val="FF0000"/>
                </a:solidFill>
              </a:rPr>
              <a:t>(Task1_vrep.bat)</a:t>
            </a:r>
            <a:endParaRPr lang="en-US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2131" y="637123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5C9D091-0DA9-422E-9DFC-1DB4A1CFDFE6}"/>
              </a:ext>
            </a:extLst>
          </p:cNvPr>
          <p:cNvSpPr/>
          <p:nvPr/>
        </p:nvSpPr>
        <p:spPr>
          <a:xfrm>
            <a:off x="4194324" y="5098221"/>
            <a:ext cx="4719088" cy="183583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3545CA-D08E-4A3A-9F1F-D3228D7BBD67}"/>
              </a:ext>
            </a:extLst>
          </p:cNvPr>
          <p:cNvSpPr/>
          <p:nvPr/>
        </p:nvSpPr>
        <p:spPr>
          <a:xfrm>
            <a:off x="10214497" y="5019060"/>
            <a:ext cx="1359673" cy="34190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Double-Click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811485-B1FA-4890-B518-3238DB95627A}"/>
              </a:ext>
            </a:extLst>
          </p:cNvPr>
          <p:cNvCxnSpPr>
            <a:cxnSpLocks/>
            <a:stCxn id="10" idx="1"/>
            <a:endCxn id="28" idx="3"/>
          </p:cNvCxnSpPr>
          <p:nvPr/>
        </p:nvCxnSpPr>
        <p:spPr>
          <a:xfrm flipH="1">
            <a:off x="8913412" y="5190013"/>
            <a:ext cx="130108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C8D18-981A-49B1-8ED0-02EF022EC601}"/>
              </a:ext>
            </a:extLst>
          </p:cNvPr>
          <p:cNvSpPr/>
          <p:nvPr/>
        </p:nvSpPr>
        <p:spPr>
          <a:xfrm>
            <a:off x="3134150" y="2766350"/>
            <a:ext cx="3091721" cy="183583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A2F29C-0261-40DD-AC01-A9A4C3432986}"/>
              </a:ext>
            </a:extLst>
          </p:cNvPr>
          <p:cNvSpPr/>
          <p:nvPr/>
        </p:nvSpPr>
        <p:spPr>
          <a:xfrm>
            <a:off x="6842766" y="2684603"/>
            <a:ext cx="4051568" cy="34190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D:\01-Home\IoT\IC2122-Robotics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166D12-FC20-44C0-8752-E5CF97588989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6225871" y="2855556"/>
            <a:ext cx="616895" cy="2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465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C28B94C-A284-4E70-8043-90BB5B20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572" y="1504364"/>
            <a:ext cx="7721871" cy="482616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Anaconda Navigator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05633" y="829823"/>
            <a:ext cx="11477485" cy="553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Start the </a:t>
            </a:r>
            <a:r>
              <a:rPr lang="en-US" altLang="en-US" sz="2400" dirty="0">
                <a:solidFill>
                  <a:srgbClr val="FF0000"/>
                </a:solidFill>
              </a:rPr>
              <a:t>Anaconda Navigator </a:t>
            </a:r>
            <a:r>
              <a:rPr lang="en-US" altLang="en-US" sz="2400" dirty="0"/>
              <a:t>on Taskbar or search Windows</a:t>
            </a:r>
            <a:endParaRPr lang="en-US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2131" y="637123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EA2F29C-0261-40DD-AC01-A9A4C3432986}"/>
              </a:ext>
            </a:extLst>
          </p:cNvPr>
          <p:cNvSpPr/>
          <p:nvPr/>
        </p:nvSpPr>
        <p:spPr>
          <a:xfrm>
            <a:off x="4578371" y="3200525"/>
            <a:ext cx="3207130" cy="630262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Anaconda Navigator and click the icon</a:t>
            </a:r>
            <a:endParaRPr lang="en-HK" sz="20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166D12-FC20-44C0-8752-E5CF97588989}"/>
              </a:ext>
            </a:extLst>
          </p:cNvPr>
          <p:cNvCxnSpPr>
            <a:cxnSpLocks/>
            <a:stCxn id="32" idx="1"/>
            <a:endCxn id="34" idx="0"/>
          </p:cNvCxnSpPr>
          <p:nvPr/>
        </p:nvCxnSpPr>
        <p:spPr>
          <a:xfrm flipH="1">
            <a:off x="3113926" y="3515656"/>
            <a:ext cx="1464445" cy="247276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30568F4-7E84-470C-A103-7353950A0F9A}"/>
              </a:ext>
            </a:extLst>
          </p:cNvPr>
          <p:cNvSpPr/>
          <p:nvPr/>
        </p:nvSpPr>
        <p:spPr>
          <a:xfrm>
            <a:off x="2287813" y="3355112"/>
            <a:ext cx="1608325" cy="32108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1F9828-7A3C-4AEF-833A-05FB232F0924}"/>
              </a:ext>
            </a:extLst>
          </p:cNvPr>
          <p:cNvSpPr/>
          <p:nvPr/>
        </p:nvSpPr>
        <p:spPr>
          <a:xfrm>
            <a:off x="2763134" y="6143059"/>
            <a:ext cx="200109" cy="199870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5C3CB6-FE1E-4F0C-9E19-F575E04885D4}"/>
              </a:ext>
            </a:extLst>
          </p:cNvPr>
          <p:cNvSpPr/>
          <p:nvPr/>
        </p:nvSpPr>
        <p:spPr>
          <a:xfrm>
            <a:off x="2309763" y="5988420"/>
            <a:ext cx="1608325" cy="142243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89BCCF-4F8C-4F2B-9409-39B2A8D1A4B7}"/>
              </a:ext>
            </a:extLst>
          </p:cNvPr>
          <p:cNvSpPr/>
          <p:nvPr/>
        </p:nvSpPr>
        <p:spPr>
          <a:xfrm>
            <a:off x="5266810" y="5873776"/>
            <a:ext cx="2317361" cy="43039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Click Anaconda Icon</a:t>
            </a:r>
            <a:endParaRPr lang="en-HK" sz="2000" dirty="0">
              <a:solidFill>
                <a:srgbClr val="00B05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B23BF1-0A02-4DBF-978B-450FC40B88A2}"/>
              </a:ext>
            </a:extLst>
          </p:cNvPr>
          <p:cNvCxnSpPr>
            <a:cxnSpLocks/>
            <a:stCxn id="39" idx="1"/>
            <a:endCxn id="29" idx="3"/>
          </p:cNvCxnSpPr>
          <p:nvPr/>
        </p:nvCxnSpPr>
        <p:spPr>
          <a:xfrm flipH="1">
            <a:off x="2963243" y="6088975"/>
            <a:ext cx="2303567" cy="1540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C66E077-DBB1-407B-9946-4FCB0F19C782}"/>
              </a:ext>
            </a:extLst>
          </p:cNvPr>
          <p:cNvSpPr txBox="1"/>
          <p:nvPr/>
        </p:nvSpPr>
        <p:spPr>
          <a:xfrm>
            <a:off x="6181936" y="4891971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OR</a:t>
            </a:r>
            <a:endParaRPr lang="en-HK" b="1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DF80A49-39AF-4279-87DC-C5FF62FB0141}"/>
              </a:ext>
            </a:extLst>
          </p:cNvPr>
          <p:cNvCxnSpPr>
            <a:cxnSpLocks/>
            <a:stCxn id="32" idx="1"/>
            <a:endCxn id="24" idx="3"/>
          </p:cNvCxnSpPr>
          <p:nvPr/>
        </p:nvCxnSpPr>
        <p:spPr>
          <a:xfrm flipH="1">
            <a:off x="3896138" y="3515656"/>
            <a:ext cx="68223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69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Launch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573F47-69AF-4F4C-A6C5-43352B945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13" y="2020453"/>
            <a:ext cx="10234488" cy="384196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8FB6AB6-F54C-4764-AD16-9AEB64448EAC}"/>
              </a:ext>
            </a:extLst>
          </p:cNvPr>
          <p:cNvSpPr/>
          <p:nvPr/>
        </p:nvSpPr>
        <p:spPr>
          <a:xfrm>
            <a:off x="819313" y="2858769"/>
            <a:ext cx="1605835" cy="512003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E3BF06-8233-41C0-9355-14044C66761F}"/>
              </a:ext>
            </a:extLst>
          </p:cNvPr>
          <p:cNvSpPr/>
          <p:nvPr/>
        </p:nvSpPr>
        <p:spPr>
          <a:xfrm>
            <a:off x="3644782" y="3617716"/>
            <a:ext cx="1540079" cy="24694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Callout: Bent Line 34">
            <a:extLst>
              <a:ext uri="{FF2B5EF4-FFF2-40B4-BE49-F238E27FC236}">
                <a16:creationId xmlns:a16="http://schemas.microsoft.com/office/drawing/2014/main" id="{FC41ED85-CE70-4397-BA93-A3EAFCFCE118}"/>
              </a:ext>
            </a:extLst>
          </p:cNvPr>
          <p:cNvSpPr/>
          <p:nvPr/>
        </p:nvSpPr>
        <p:spPr>
          <a:xfrm>
            <a:off x="2327588" y="219266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70275"/>
              <a:gd name="adj6" fmla="val -2293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B0A413D9-656E-410C-A3DC-5E4D18C6CFB3}"/>
              </a:ext>
            </a:extLst>
          </p:cNvPr>
          <p:cNvSpPr/>
          <p:nvPr/>
        </p:nvSpPr>
        <p:spPr>
          <a:xfrm>
            <a:off x="5780343" y="2627433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269"/>
              <a:gd name="adj6" fmla="val -177532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695962-AECD-408A-91D1-59A7C4422AC9}"/>
              </a:ext>
            </a:extLst>
          </p:cNvPr>
          <p:cNvSpPr/>
          <p:nvPr/>
        </p:nvSpPr>
        <p:spPr>
          <a:xfrm>
            <a:off x="8937425" y="3496393"/>
            <a:ext cx="2035375" cy="2316010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39C39F-D211-4908-8959-431659B2508B}"/>
              </a:ext>
            </a:extLst>
          </p:cNvPr>
          <p:cNvSpPr/>
          <p:nvPr/>
        </p:nvSpPr>
        <p:spPr>
          <a:xfrm>
            <a:off x="9722440" y="5437616"/>
            <a:ext cx="487035" cy="294770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CF73F342-571C-40FA-9D6A-054EA1F4111D}"/>
              </a:ext>
            </a:extLst>
          </p:cNvPr>
          <p:cNvSpPr/>
          <p:nvPr/>
        </p:nvSpPr>
        <p:spPr>
          <a:xfrm>
            <a:off x="11294435" y="438423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24715"/>
              <a:gd name="adj6" fmla="val -4035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4D311F-E513-488C-82A5-3A627DAD7E0F}"/>
              </a:ext>
            </a:extLst>
          </p:cNvPr>
          <p:cNvSpPr/>
          <p:nvPr/>
        </p:nvSpPr>
        <p:spPr>
          <a:xfrm>
            <a:off x="3644782" y="3100171"/>
            <a:ext cx="1540079" cy="246944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19CE3529-CF93-419A-B359-E19D6DAB078B}"/>
              </a:ext>
            </a:extLst>
          </p:cNvPr>
          <p:cNvSpPr/>
          <p:nvPr/>
        </p:nvSpPr>
        <p:spPr>
          <a:xfrm>
            <a:off x="4948292" y="203599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269"/>
              <a:gd name="adj6" fmla="val -177532"/>
            </a:avLst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1650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7306</TotalTime>
  <Words>1076</Words>
  <Application>Microsoft Office PowerPoint</Application>
  <PresentationFormat>Widescreen</PresentationFormat>
  <Paragraphs>323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맑은 고딕</vt:lpstr>
      <vt:lpstr>新細明體</vt:lpstr>
      <vt:lpstr>Arial</vt:lpstr>
      <vt:lpstr>Calibri</vt:lpstr>
      <vt:lpstr>Calibri Light</vt:lpstr>
      <vt:lpstr>Cambria Math</vt:lpstr>
      <vt:lpstr>Georgia</vt:lpstr>
      <vt:lpstr>Trebuchet MS</vt:lpstr>
      <vt:lpstr>Tw Cen MT</vt:lpstr>
      <vt:lpstr>Wingdings</vt:lpstr>
      <vt:lpstr>Wingdings 2</vt:lpstr>
      <vt:lpstr>Circuit</vt:lpstr>
      <vt:lpstr>Office Theme</vt:lpstr>
      <vt:lpstr>Control and Automation IC2122 Robotics Lab with VREP</vt:lpstr>
      <vt:lpstr>Software platform</vt:lpstr>
      <vt:lpstr>V-REP UR3</vt:lpstr>
      <vt:lpstr>V-REP Tools</vt:lpstr>
      <vt:lpstr>V-REP Tools</vt:lpstr>
      <vt:lpstr>PowerPoint Presentation</vt:lpstr>
      <vt:lpstr>Start-up – V-REP</vt:lpstr>
      <vt:lpstr>Start-up – Anaconda Navigator</vt:lpstr>
      <vt:lpstr>Start-up – Spyder</vt:lpstr>
      <vt:lpstr>Start-up – Spyder</vt:lpstr>
      <vt:lpstr>Start-up – Spyder</vt:lpstr>
      <vt:lpstr>Start-up – Control panel window</vt:lpstr>
      <vt:lpstr>Start-up</vt:lpstr>
      <vt:lpstr>V-REP Joint Angle - Keyboard Control</vt:lpstr>
      <vt:lpstr>V-REP Joint Angle - Control Panel</vt:lpstr>
      <vt:lpstr>V-REP Joint Angle - Control Panel</vt:lpstr>
      <vt:lpstr>V-REP Joint Angle - Control Panel</vt:lpstr>
      <vt:lpstr>V-REP Joint Angle – Example 1</vt:lpstr>
      <vt:lpstr>IC2122 – Task 1a</vt:lpstr>
      <vt:lpstr>IC2122 – Task 1a (Hints)</vt:lpstr>
      <vt:lpstr>IC2122 – Task 1a (Hints)</vt:lpstr>
      <vt:lpstr>IC2122 – Task 1b</vt:lpstr>
      <vt:lpstr>IC2122 – Task 1c</vt:lpstr>
      <vt:lpstr>IC2122 – Task 1c</vt:lpstr>
      <vt:lpstr>IC2122 – Task 1c</vt:lpstr>
      <vt:lpstr>Task1 – Troubleshoot</vt:lpstr>
      <vt:lpstr>IC2122 – Additional Task (optional)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LO, KH Summer [IC]</dc:creator>
  <cp:lastModifiedBy>IA Student</cp:lastModifiedBy>
  <cp:revision>220</cp:revision>
  <dcterms:created xsi:type="dcterms:W3CDTF">2021-09-27T06:08:26Z</dcterms:created>
  <dcterms:modified xsi:type="dcterms:W3CDTF">2021-10-26T03:46:56Z</dcterms:modified>
</cp:coreProperties>
</file>